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776" r:id="rId2"/>
    <p:sldId id="771" r:id="rId3"/>
    <p:sldId id="772" r:id="rId4"/>
    <p:sldId id="650" r:id="rId5"/>
    <p:sldId id="654" r:id="rId6"/>
    <p:sldId id="672" r:id="rId7"/>
    <p:sldId id="678" r:id="rId8"/>
    <p:sldId id="684" r:id="rId9"/>
    <p:sldId id="686" r:id="rId10"/>
    <p:sldId id="702" r:id="rId11"/>
    <p:sldId id="711" r:id="rId12"/>
    <p:sldId id="720" r:id="rId13"/>
    <p:sldId id="735" r:id="rId14"/>
    <p:sldId id="602" r:id="rId15"/>
    <p:sldId id="773" r:id="rId16"/>
    <p:sldId id="749" r:id="rId17"/>
    <p:sldId id="774" r:id="rId18"/>
    <p:sldId id="775" r:id="rId19"/>
    <p:sldId id="755" r:id="rId20"/>
    <p:sldId id="770" r:id="rId21"/>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068" autoAdjust="0"/>
    <p:restoredTop sz="94660"/>
  </p:normalViewPr>
  <p:slideViewPr>
    <p:cSldViewPr snapToGrid="0">
      <p:cViewPr varScale="1">
        <p:scale>
          <a:sx n="122" d="100"/>
          <a:sy n="122" d="100"/>
        </p:scale>
        <p:origin x="720"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smtClean="0"/>
              <a:t>Modifiez le style du titre</a:t>
            </a:r>
            <a:endParaRPr lang="fr-FR"/>
          </a:p>
        </p:txBody>
      </p:sp>
      <p:sp>
        <p:nvSpPr>
          <p:cNvPr id="3" name="Sous-titre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4396DBC2-4B83-4E05-8339-32826F083F81}" type="datetimeFigureOut">
              <a:rPr lang="fr-FR" smtClean="0"/>
              <a:t>23/03/2021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423597E-AFB2-47AD-894A-3EC1337FA467}" type="slidenum">
              <a:rPr lang="fr-FR" smtClean="0"/>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hasCustomPrompt="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396DBC2-4B83-4E05-8339-32826F083F81}" type="datetimeFigureOut">
              <a:rPr lang="fr-FR" smtClean="0"/>
              <a:t>23/03/2021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423597E-AFB2-47AD-894A-3EC1337FA467}" type="slidenum">
              <a:rPr lang="fr-FR" smtClean="0"/>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hasCustomPrompt="1"/>
          </p:nvPr>
        </p:nvSpPr>
        <p:spPr>
          <a:xfrm>
            <a:off x="838200" y="365125"/>
            <a:ext cx="7734300" cy="5811838"/>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396DBC2-4B83-4E05-8339-32826F083F81}" type="datetimeFigureOut">
              <a:rPr lang="fr-FR" smtClean="0"/>
              <a:t>23/03/2021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423597E-AFB2-47AD-894A-3EC1337FA467}" type="slidenum">
              <a:rPr lang="fr-FR" smtClean="0"/>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hasCustomPrompt="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396DBC2-4B83-4E05-8339-32826F083F81}" type="datetimeFigureOut">
              <a:rPr lang="fr-FR" smtClean="0"/>
              <a:t>23/03/2021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423597E-AFB2-47AD-894A-3EC1337FA467}" type="slidenum">
              <a:rPr lang="fr-FR" smtClean="0"/>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smtClean="0"/>
              <a:t>Modifiez le style du titre</a:t>
            </a:r>
            <a:endParaRPr lang="fr-FR"/>
          </a:p>
        </p:txBody>
      </p:sp>
      <p:sp>
        <p:nvSpPr>
          <p:cNvPr id="3" name="Espace réservé du texte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4396DBC2-4B83-4E05-8339-32826F083F81}" type="datetimeFigureOut">
              <a:rPr lang="fr-FR" smtClean="0"/>
              <a:t>23/03/2021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423597E-AFB2-47AD-894A-3EC1337FA467}" type="slidenum">
              <a:rPr lang="fr-FR" smtClean="0"/>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4396DBC2-4B83-4E05-8339-32826F083F81}" type="datetimeFigureOut">
              <a:rPr lang="fr-FR" smtClean="0"/>
              <a:t>23/03/2021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423597E-AFB2-47AD-894A-3EC1337FA467}" type="slidenum">
              <a:rPr lang="fr-FR" smtClean="0"/>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smtClean="0"/>
              <a:t>Modifiez le style du titre</a:t>
            </a:r>
            <a:endParaRPr lang="fr-FR"/>
          </a:p>
        </p:txBody>
      </p:sp>
      <p:sp>
        <p:nvSpPr>
          <p:cNvPr id="3" name="Espace réservé du texte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hasCustomPrompt="1"/>
          </p:nvPr>
        </p:nvSpPr>
        <p:spPr>
          <a:xfrm>
            <a:off x="839788" y="2505075"/>
            <a:ext cx="5157787"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hasCustomPrompt="1"/>
          </p:nvPr>
        </p:nvSpPr>
        <p:spPr>
          <a:xfrm>
            <a:off x="6172200" y="2505075"/>
            <a:ext cx="5183188"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4396DBC2-4B83-4E05-8339-32826F083F81}" type="datetimeFigureOut">
              <a:rPr lang="fr-FR" smtClean="0"/>
              <a:t>23/03/2021</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7423597E-AFB2-47AD-894A-3EC1337FA467}" type="slidenum">
              <a:rPr lang="fr-FR" smtClean="0"/>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4396DBC2-4B83-4E05-8339-32826F083F81}" type="datetimeFigureOut">
              <a:rPr lang="fr-FR" smtClean="0"/>
              <a:t>23/03/2021</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7423597E-AFB2-47AD-894A-3EC1337FA467}" type="slidenum">
              <a:rPr lang="fr-FR" smtClean="0"/>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4396DBC2-4B83-4E05-8339-32826F083F81}" type="datetimeFigureOut">
              <a:rPr lang="fr-FR" smtClean="0"/>
              <a:t>23/03/2021</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7423597E-AFB2-47AD-894A-3EC1337FA467}" type="slidenum">
              <a:rPr lang="fr-FR" smtClean="0"/>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du contenu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4396DBC2-4B83-4E05-8339-32826F083F81}" type="datetimeFigureOut">
              <a:rPr lang="fr-FR" smtClean="0"/>
              <a:t>23/03/2021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423597E-AFB2-47AD-894A-3EC1337FA467}" type="slidenum">
              <a:rPr lang="fr-FR" smtClean="0"/>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4396DBC2-4B83-4E05-8339-32826F083F81}" type="datetimeFigureOut">
              <a:rPr lang="fr-FR" smtClean="0"/>
              <a:t>23/03/2021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423597E-AFB2-47AD-894A-3EC1337FA467}" type="slidenum">
              <a:rPr lang="fr-FR" smtClean="0"/>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96DBC2-4B83-4E05-8339-32826F083F81}" type="datetimeFigureOut">
              <a:rPr lang="fr-FR" smtClean="0"/>
              <a:t>23/03/2021</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23597E-AFB2-47AD-894A-3EC1337FA467}" type="slidenum">
              <a:rPr lang="fr-FR" smtClean="0"/>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jpg"/><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1 - Leçon 1</a:t>
            </a:r>
            <a:endParaRPr lang="fr-FR" sz="4000" dirty="0">
              <a:latin typeface="+mn-lt"/>
            </a:endParaRPr>
          </a:p>
        </p:txBody>
      </p:sp>
      <p:sp>
        <p:nvSpPr>
          <p:cNvPr id="3" name="Sous-titre 2"/>
          <p:cNvSpPr>
            <a:spLocks noGrp="1"/>
          </p:cNvSpPr>
          <p:nvPr>
            <p:ph type="subTitle" idx="1"/>
          </p:nvPr>
        </p:nvSpPr>
        <p:spPr>
          <a:xfrm>
            <a:off x="230659" y="848497"/>
            <a:ext cx="11640065" cy="5782961"/>
          </a:xfrm>
        </p:spPr>
        <p:txBody>
          <a:bodyPr/>
          <a:lstStyle/>
          <a:p>
            <a:r>
              <a:rPr lang="fr-FR" b="1" dirty="0" smtClean="0"/>
              <a:t>Présentation</a:t>
            </a:r>
          </a:p>
          <a:p>
            <a:pPr algn="l"/>
            <a:r>
              <a:rPr lang="fr-FR" dirty="0" smtClean="0"/>
              <a:t>	Le bridge est un jeu de cartes qui se joue à quatre joueurs, deux contre deux.</a:t>
            </a:r>
            <a:endParaRPr lang="fr-FR" dirty="0"/>
          </a:p>
          <a:p>
            <a:pPr algn="l"/>
            <a:r>
              <a:rPr lang="fr-FR" b="1" dirty="0" smtClean="0"/>
              <a:t>	</a:t>
            </a:r>
            <a:r>
              <a:rPr lang="fr-FR" dirty="0" smtClean="0"/>
              <a:t>Il est commode de désigner chaque </a:t>
            </a:r>
            <a:r>
              <a:rPr lang="fr-FR" dirty="0" smtClean="0"/>
              <a:t>joueur </a:t>
            </a:r>
            <a:r>
              <a:rPr lang="fr-FR" dirty="0" smtClean="0"/>
              <a:t>par un point cardinal</a:t>
            </a:r>
            <a:r>
              <a:rPr lang="fr-FR" b="1" dirty="0" smtClean="0"/>
              <a:t>		</a:t>
            </a:r>
          </a:p>
          <a:p>
            <a:pPr algn="l"/>
            <a:r>
              <a:rPr lang="fr-FR" b="1" dirty="0" smtClean="0"/>
              <a:t>	</a:t>
            </a:r>
          </a:p>
          <a:p>
            <a:pPr algn="l"/>
            <a:endParaRPr lang="fr-FR" b="1" dirty="0" smtClean="0"/>
          </a:p>
          <a:p>
            <a:pPr algn="l"/>
            <a:endParaRPr lang="fr-FR" b="1" dirty="0" smtClean="0"/>
          </a:p>
          <a:p>
            <a:pPr algn="l"/>
            <a:endParaRPr lang="fr-FR" b="1" dirty="0"/>
          </a:p>
          <a:p>
            <a:pPr algn="l"/>
            <a:endParaRPr lang="fr-FR" b="1" dirty="0" smtClean="0"/>
          </a:p>
          <a:p>
            <a:pPr algn="l"/>
            <a:r>
              <a:rPr lang="fr-FR" b="1" dirty="0"/>
              <a:t>	</a:t>
            </a:r>
            <a:endParaRPr lang="fr-FR" b="1" dirty="0" smtClean="0"/>
          </a:p>
          <a:p>
            <a:pPr algn="l"/>
            <a:r>
              <a:rPr lang="fr-FR" b="1" dirty="0"/>
              <a:t>	</a:t>
            </a:r>
            <a:r>
              <a:rPr lang="fr-FR" dirty="0" smtClean="0"/>
              <a:t>Nord est associé à Sud. Ces deux joueurs constituent </a:t>
            </a:r>
          </a:p>
          <a:p>
            <a:pPr algn="l"/>
            <a:r>
              <a:rPr lang="fr-FR" dirty="0" smtClean="0"/>
              <a:t>	Leurs adversaires pour la partie qui va se jouer constituent</a:t>
            </a:r>
            <a:endParaRPr lang="fr-FR" b="1" dirty="0"/>
          </a:p>
        </p:txBody>
      </p:sp>
      <p:sp>
        <p:nvSpPr>
          <p:cNvPr id="5" name="ZoneTexte 4"/>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
        <p:nvSpPr>
          <p:cNvPr id="6" name="Rectangle à coins arrondis 5"/>
          <p:cNvSpPr/>
          <p:nvPr/>
        </p:nvSpPr>
        <p:spPr>
          <a:xfrm>
            <a:off x="2615961" y="2956620"/>
            <a:ext cx="1498391" cy="1450097"/>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sz="2800" b="1" dirty="0" smtClean="0"/>
              <a:t>N</a:t>
            </a:r>
          </a:p>
          <a:p>
            <a:pPr algn="ctr"/>
            <a:r>
              <a:rPr lang="fr-FR" sz="2800" b="1" dirty="0" smtClean="0"/>
              <a:t>O        E</a:t>
            </a:r>
          </a:p>
          <a:p>
            <a:pPr algn="ctr"/>
            <a:r>
              <a:rPr lang="fr-FR" sz="2800" b="1" dirty="0"/>
              <a:t>S</a:t>
            </a:r>
          </a:p>
        </p:txBody>
      </p:sp>
      <p:sp>
        <p:nvSpPr>
          <p:cNvPr id="4" name="Rectangle à coins arrondis 3"/>
          <p:cNvSpPr/>
          <p:nvPr/>
        </p:nvSpPr>
        <p:spPr>
          <a:xfrm>
            <a:off x="2850291" y="2427955"/>
            <a:ext cx="1029730" cy="41524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tx1"/>
                </a:solidFill>
              </a:rPr>
              <a:t>Nord</a:t>
            </a:r>
          </a:p>
        </p:txBody>
      </p:sp>
      <p:sp>
        <p:nvSpPr>
          <p:cNvPr id="7" name="Rectangle à coins arrondis 6"/>
          <p:cNvSpPr/>
          <p:nvPr/>
        </p:nvSpPr>
        <p:spPr>
          <a:xfrm>
            <a:off x="1454242" y="3474045"/>
            <a:ext cx="1029730" cy="41524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Ouest</a:t>
            </a:r>
            <a:endParaRPr lang="fr-FR" sz="2400" b="1" dirty="0">
              <a:solidFill>
                <a:schemeClr val="tx1"/>
              </a:solidFill>
            </a:endParaRPr>
          </a:p>
        </p:txBody>
      </p:sp>
      <p:sp>
        <p:nvSpPr>
          <p:cNvPr id="8" name="Rectangle à coins arrondis 7"/>
          <p:cNvSpPr/>
          <p:nvPr/>
        </p:nvSpPr>
        <p:spPr>
          <a:xfrm>
            <a:off x="2850291" y="4519725"/>
            <a:ext cx="1029730" cy="41524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Sud</a:t>
            </a:r>
            <a:endParaRPr lang="fr-FR" sz="2400" b="1" dirty="0">
              <a:solidFill>
                <a:schemeClr val="tx1"/>
              </a:solidFill>
            </a:endParaRPr>
          </a:p>
        </p:txBody>
      </p:sp>
      <p:sp>
        <p:nvSpPr>
          <p:cNvPr id="9" name="Rectangle à coins arrondis 8"/>
          <p:cNvSpPr/>
          <p:nvPr/>
        </p:nvSpPr>
        <p:spPr>
          <a:xfrm>
            <a:off x="4246341" y="3474045"/>
            <a:ext cx="1029730" cy="41524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Est</a:t>
            </a:r>
            <a:endParaRPr lang="fr-FR" sz="2400" b="1" dirty="0">
              <a:solidFill>
                <a:schemeClr val="tx1"/>
              </a:solidFill>
            </a:endParaRPr>
          </a:p>
        </p:txBody>
      </p:sp>
      <p:sp>
        <p:nvSpPr>
          <p:cNvPr id="10" name="Rectangle à coins arrondis 9"/>
          <p:cNvSpPr/>
          <p:nvPr/>
        </p:nvSpPr>
        <p:spPr>
          <a:xfrm>
            <a:off x="8637371" y="4934971"/>
            <a:ext cx="2986217" cy="41524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La paire Nord-Sud</a:t>
            </a:r>
            <a:endParaRPr lang="fr-FR" sz="2400" b="1" dirty="0">
              <a:solidFill>
                <a:schemeClr val="tx1"/>
              </a:solidFill>
            </a:endParaRPr>
          </a:p>
        </p:txBody>
      </p:sp>
      <p:sp>
        <p:nvSpPr>
          <p:cNvPr id="11" name="Rectangle à coins arrondis 10"/>
          <p:cNvSpPr/>
          <p:nvPr/>
        </p:nvSpPr>
        <p:spPr>
          <a:xfrm>
            <a:off x="8637372" y="5415276"/>
            <a:ext cx="2986217" cy="41524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La paire Est-Ouest</a:t>
            </a:r>
            <a:endParaRPr lang="fr-FR" sz="2400" b="1" dirty="0">
              <a:solidFill>
                <a:schemeClr val="tx1"/>
              </a:solidFill>
            </a:endParaRPr>
          </a:p>
        </p:txBody>
      </p:sp>
    </p:spTree>
    <p:extLst>
      <p:ext uri="{BB962C8B-B14F-4D97-AF65-F5344CB8AC3E}">
        <p14:creationId xmlns:p14="http://schemas.microsoft.com/office/powerpoint/2010/main" val="2546132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3">
                                            <p:txEl>
                                              <p:pRg st="9" end="9"/>
                                            </p:txEl>
                                          </p:spTgt>
                                        </p:tgtEl>
                                        <p:attrNameLst>
                                          <p:attrName>style.visibility</p:attrName>
                                        </p:attrNameLst>
                                      </p:cBhvr>
                                      <p:to>
                                        <p:strVal val="visible"/>
                                      </p:to>
                                    </p:set>
                                  </p:childTnLst>
                                </p:cTn>
                              </p:par>
                              <p:par>
                                <p:cTn id="28" presetID="53" presetClass="entr" presetSubtype="16" fill="hold" grpId="0" nodeType="with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p:cTn id="30" dur="500" fill="hold"/>
                                        <p:tgtEl>
                                          <p:spTgt spid="4"/>
                                        </p:tgtEl>
                                        <p:attrNameLst>
                                          <p:attrName>ppt_w</p:attrName>
                                        </p:attrNameLst>
                                      </p:cBhvr>
                                      <p:tavLst>
                                        <p:tav tm="0">
                                          <p:val>
                                            <p:fltVal val="0"/>
                                          </p:val>
                                        </p:tav>
                                        <p:tav tm="100000">
                                          <p:val>
                                            <p:strVal val="#ppt_w"/>
                                          </p:val>
                                        </p:tav>
                                      </p:tavLst>
                                    </p:anim>
                                    <p:anim calcmode="lin" valueType="num">
                                      <p:cBhvr>
                                        <p:cTn id="31" dur="500" fill="hold"/>
                                        <p:tgtEl>
                                          <p:spTgt spid="4"/>
                                        </p:tgtEl>
                                        <p:attrNameLst>
                                          <p:attrName>ppt_h</p:attrName>
                                        </p:attrNameLst>
                                      </p:cBhvr>
                                      <p:tavLst>
                                        <p:tav tm="0">
                                          <p:val>
                                            <p:fltVal val="0"/>
                                          </p:val>
                                        </p:tav>
                                        <p:tav tm="100000">
                                          <p:val>
                                            <p:strVal val="#ppt_h"/>
                                          </p:val>
                                        </p:tav>
                                      </p:tavLst>
                                    </p:anim>
                                    <p:animEffect transition="in" filter="fade">
                                      <p:cBhvr>
                                        <p:cTn id="32" dur="500"/>
                                        <p:tgtEl>
                                          <p:spTgt spid="4"/>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fltVal val="0"/>
                                          </p:val>
                                        </p:tav>
                                        <p:tav tm="100000">
                                          <p:val>
                                            <p:strVal val="#ppt_w"/>
                                          </p:val>
                                        </p:tav>
                                      </p:tavLst>
                                    </p:anim>
                                    <p:anim calcmode="lin" valueType="num">
                                      <p:cBhvr>
                                        <p:cTn id="36" dur="500" fill="hold"/>
                                        <p:tgtEl>
                                          <p:spTgt spid="8"/>
                                        </p:tgtEl>
                                        <p:attrNameLst>
                                          <p:attrName>ppt_h</p:attrName>
                                        </p:attrNameLst>
                                      </p:cBhvr>
                                      <p:tavLst>
                                        <p:tav tm="0">
                                          <p:val>
                                            <p:fltVal val="0"/>
                                          </p:val>
                                        </p:tav>
                                        <p:tav tm="100000">
                                          <p:val>
                                            <p:strVal val="#ppt_h"/>
                                          </p:val>
                                        </p:tav>
                                      </p:tavLst>
                                    </p:anim>
                                    <p:animEffect transition="in" filter="fade">
                                      <p:cBhvr>
                                        <p:cTn id="37" dur="500"/>
                                        <p:tgtEl>
                                          <p:spTgt spid="8"/>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fill="hold"/>
                                        <p:tgtEl>
                                          <p:spTgt spid="10"/>
                                        </p:tgtEl>
                                        <p:attrNameLst>
                                          <p:attrName>ppt_w</p:attrName>
                                        </p:attrNameLst>
                                      </p:cBhvr>
                                      <p:tavLst>
                                        <p:tav tm="0">
                                          <p:val>
                                            <p:fltVal val="0"/>
                                          </p:val>
                                        </p:tav>
                                        <p:tav tm="100000">
                                          <p:val>
                                            <p:strVal val="#ppt_w"/>
                                          </p:val>
                                        </p:tav>
                                      </p:tavLst>
                                    </p:anim>
                                    <p:anim calcmode="lin" valueType="num">
                                      <p:cBhvr>
                                        <p:cTn id="41" dur="500" fill="hold"/>
                                        <p:tgtEl>
                                          <p:spTgt spid="10"/>
                                        </p:tgtEl>
                                        <p:attrNameLst>
                                          <p:attrName>ppt_h</p:attrName>
                                        </p:attrNameLst>
                                      </p:cBhvr>
                                      <p:tavLst>
                                        <p:tav tm="0">
                                          <p:val>
                                            <p:fltVal val="0"/>
                                          </p:val>
                                        </p:tav>
                                        <p:tav tm="100000">
                                          <p:val>
                                            <p:strVal val="#ppt_h"/>
                                          </p:val>
                                        </p:tav>
                                      </p:tavLst>
                                    </p:anim>
                                    <p:animEffect transition="in" filter="fade">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par>
                                <p:cTn id="47" presetID="53" presetClass="entr" presetSubtype="16" fill="hold" grpId="0" nodeType="with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p:cTn id="49" dur="500" fill="hold"/>
                                        <p:tgtEl>
                                          <p:spTgt spid="7"/>
                                        </p:tgtEl>
                                        <p:attrNameLst>
                                          <p:attrName>ppt_w</p:attrName>
                                        </p:attrNameLst>
                                      </p:cBhvr>
                                      <p:tavLst>
                                        <p:tav tm="0">
                                          <p:val>
                                            <p:fltVal val="0"/>
                                          </p:val>
                                        </p:tav>
                                        <p:tav tm="100000">
                                          <p:val>
                                            <p:strVal val="#ppt_w"/>
                                          </p:val>
                                        </p:tav>
                                      </p:tavLst>
                                    </p:anim>
                                    <p:anim calcmode="lin" valueType="num">
                                      <p:cBhvr>
                                        <p:cTn id="50" dur="500" fill="hold"/>
                                        <p:tgtEl>
                                          <p:spTgt spid="7"/>
                                        </p:tgtEl>
                                        <p:attrNameLst>
                                          <p:attrName>ppt_h</p:attrName>
                                        </p:attrNameLst>
                                      </p:cBhvr>
                                      <p:tavLst>
                                        <p:tav tm="0">
                                          <p:val>
                                            <p:fltVal val="0"/>
                                          </p:val>
                                        </p:tav>
                                        <p:tav tm="100000">
                                          <p:val>
                                            <p:strVal val="#ppt_h"/>
                                          </p:val>
                                        </p:tav>
                                      </p:tavLst>
                                    </p:anim>
                                    <p:animEffect transition="in" filter="fade">
                                      <p:cBhvr>
                                        <p:cTn id="51" dur="500"/>
                                        <p:tgtEl>
                                          <p:spTgt spid="7"/>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9"/>
                                        </p:tgtEl>
                                        <p:attrNameLst>
                                          <p:attrName>style.visibility</p:attrName>
                                        </p:attrNameLst>
                                      </p:cBhvr>
                                      <p:to>
                                        <p:strVal val="visible"/>
                                      </p:to>
                                    </p:set>
                                    <p:anim calcmode="lin" valueType="num">
                                      <p:cBhvr>
                                        <p:cTn id="54" dur="500" fill="hold"/>
                                        <p:tgtEl>
                                          <p:spTgt spid="9"/>
                                        </p:tgtEl>
                                        <p:attrNameLst>
                                          <p:attrName>ppt_w</p:attrName>
                                        </p:attrNameLst>
                                      </p:cBhvr>
                                      <p:tavLst>
                                        <p:tav tm="0">
                                          <p:val>
                                            <p:fltVal val="0"/>
                                          </p:val>
                                        </p:tav>
                                        <p:tav tm="100000">
                                          <p:val>
                                            <p:strVal val="#ppt_w"/>
                                          </p:val>
                                        </p:tav>
                                      </p:tavLst>
                                    </p:anim>
                                    <p:anim calcmode="lin" valueType="num">
                                      <p:cBhvr>
                                        <p:cTn id="55" dur="500" fill="hold"/>
                                        <p:tgtEl>
                                          <p:spTgt spid="9"/>
                                        </p:tgtEl>
                                        <p:attrNameLst>
                                          <p:attrName>ppt_h</p:attrName>
                                        </p:attrNameLst>
                                      </p:cBhvr>
                                      <p:tavLst>
                                        <p:tav tm="0">
                                          <p:val>
                                            <p:fltVal val="0"/>
                                          </p:val>
                                        </p:tav>
                                        <p:tav tm="100000">
                                          <p:val>
                                            <p:strVal val="#ppt_h"/>
                                          </p:val>
                                        </p:tav>
                                      </p:tavLst>
                                    </p:anim>
                                    <p:animEffect transition="in" filter="fade">
                                      <p:cBhvr>
                                        <p:cTn id="56" dur="500"/>
                                        <p:tgtEl>
                                          <p:spTgt spid="9"/>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11"/>
                                        </p:tgtEl>
                                        <p:attrNameLst>
                                          <p:attrName>style.visibility</p:attrName>
                                        </p:attrNameLst>
                                      </p:cBhvr>
                                      <p:to>
                                        <p:strVal val="visible"/>
                                      </p:to>
                                    </p:set>
                                    <p:anim calcmode="lin" valueType="num">
                                      <p:cBhvr>
                                        <p:cTn id="59" dur="500" fill="hold"/>
                                        <p:tgtEl>
                                          <p:spTgt spid="11"/>
                                        </p:tgtEl>
                                        <p:attrNameLst>
                                          <p:attrName>ppt_w</p:attrName>
                                        </p:attrNameLst>
                                      </p:cBhvr>
                                      <p:tavLst>
                                        <p:tav tm="0">
                                          <p:val>
                                            <p:fltVal val="0"/>
                                          </p:val>
                                        </p:tav>
                                        <p:tav tm="100000">
                                          <p:val>
                                            <p:strVal val="#ppt_w"/>
                                          </p:val>
                                        </p:tav>
                                      </p:tavLst>
                                    </p:anim>
                                    <p:anim calcmode="lin" valueType="num">
                                      <p:cBhvr>
                                        <p:cTn id="60" dur="500" fill="hold"/>
                                        <p:tgtEl>
                                          <p:spTgt spid="11"/>
                                        </p:tgtEl>
                                        <p:attrNameLst>
                                          <p:attrName>ppt_h</p:attrName>
                                        </p:attrNameLst>
                                      </p:cBhvr>
                                      <p:tavLst>
                                        <p:tav tm="0">
                                          <p:val>
                                            <p:fltVal val="0"/>
                                          </p:val>
                                        </p:tav>
                                        <p:tav tm="100000">
                                          <p:val>
                                            <p:strVal val="#ppt_h"/>
                                          </p:val>
                                        </p:tav>
                                      </p:tavLst>
                                    </p:anim>
                                    <p:animEffect transition="in" filter="fade">
                                      <p:cBhvr>
                                        <p:cTn id="6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 grpId="0" animBg="1"/>
      <p:bldP spid="7" grpId="0" animBg="1"/>
      <p:bldP spid="8" grpId="0" animBg="1"/>
      <p:bldP spid="9" grpId="0" animBg="1"/>
      <p:bldP spid="10" grpId="0" animBg="1"/>
      <p:bldP spid="1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1 - Leçon 1</a:t>
            </a:r>
            <a:endParaRPr lang="fr-FR" sz="4000" dirty="0">
              <a:latin typeface="+mn-lt"/>
            </a:endParaRPr>
          </a:p>
        </p:txBody>
      </p:sp>
      <p:sp>
        <p:nvSpPr>
          <p:cNvPr id="3" name="Sous-titre 2"/>
          <p:cNvSpPr>
            <a:spLocks noGrp="1"/>
          </p:cNvSpPr>
          <p:nvPr>
            <p:ph type="subTitle" idx="1"/>
          </p:nvPr>
        </p:nvSpPr>
        <p:spPr>
          <a:xfrm>
            <a:off x="230659" y="848497"/>
            <a:ext cx="11640065" cy="5782961"/>
          </a:xfrm>
        </p:spPr>
        <p:txBody>
          <a:bodyPr>
            <a:normAutofit/>
          </a:bodyPr>
          <a:lstStyle/>
          <a:p>
            <a:r>
              <a:rPr lang="fr-FR" b="1" dirty="0" smtClean="0"/>
              <a:t>Le contrat</a:t>
            </a:r>
          </a:p>
          <a:p>
            <a:pPr algn="l"/>
            <a:r>
              <a:rPr lang="fr-FR" dirty="0" smtClean="0"/>
              <a:t>	Dans la suite de l’évolution des règles, nous verrons qu’une couleur pourra être choisie comme atout.</a:t>
            </a:r>
          </a:p>
          <a:p>
            <a:pPr algn="l"/>
            <a:r>
              <a:rPr lang="fr-FR" dirty="0" smtClean="0"/>
              <a:t>	Pour </a:t>
            </a:r>
            <a:r>
              <a:rPr lang="fr-FR" dirty="0"/>
              <a:t>l’instant, toutes les couleurs </a:t>
            </a:r>
            <a:r>
              <a:rPr lang="fr-FR" dirty="0" smtClean="0"/>
              <a:t>sont à égalité et on dit que l’on joue à Sans-Atout (SA).</a:t>
            </a:r>
          </a:p>
          <a:p>
            <a:pPr algn="l"/>
            <a:r>
              <a:rPr lang="fr-FR" dirty="0"/>
              <a:t>	</a:t>
            </a:r>
            <a:r>
              <a:rPr lang="fr-FR" dirty="0" smtClean="0"/>
              <a:t>Un contrat s’exprime donc par un palier (de 1 à 7) correspondant au nombre de levées qu’on s’engage à réaliser, auquel on accole le mot « </a:t>
            </a:r>
            <a:r>
              <a:rPr lang="fr-FR" b="1" dirty="0" smtClean="0"/>
              <a:t>Sans-Atout </a:t>
            </a:r>
            <a:r>
              <a:rPr lang="fr-FR" dirty="0" smtClean="0"/>
              <a:t>» pour exprimer qu’aucune couleur n’ été choisie comme atout.</a:t>
            </a:r>
          </a:p>
          <a:p>
            <a:pPr algn="l"/>
            <a:r>
              <a:rPr lang="fr-FR" dirty="0"/>
              <a:t>	</a:t>
            </a:r>
            <a:r>
              <a:rPr lang="fr-FR" dirty="0" smtClean="0"/>
              <a:t>Comment annoncez-vous que vous vous engagez à réaliser :</a:t>
            </a:r>
          </a:p>
          <a:p>
            <a:pPr marL="342900" indent="-342900" algn="l">
              <a:buFont typeface="Arial" panose="020B0604020202020204" pitchFamily="34" charset="0"/>
              <a:buChar char="•"/>
            </a:pPr>
            <a:endParaRPr lang="fr-FR" dirty="0"/>
          </a:p>
        </p:txBody>
      </p:sp>
      <p:sp>
        <p:nvSpPr>
          <p:cNvPr id="7" name="ZoneTexte 6"/>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
        <p:nvSpPr>
          <p:cNvPr id="9" name="Flèche droite 8"/>
          <p:cNvSpPr/>
          <p:nvPr/>
        </p:nvSpPr>
        <p:spPr>
          <a:xfrm>
            <a:off x="1981044" y="4689949"/>
            <a:ext cx="632460" cy="17526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à coins arrondis 9"/>
          <p:cNvSpPr/>
          <p:nvPr/>
        </p:nvSpPr>
        <p:spPr>
          <a:xfrm>
            <a:off x="308604" y="4567355"/>
            <a:ext cx="1496749" cy="42044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tx1"/>
                </a:solidFill>
              </a:rPr>
              <a:t>7</a:t>
            </a:r>
            <a:r>
              <a:rPr lang="fr-FR" sz="2400" b="1" dirty="0" smtClean="0">
                <a:solidFill>
                  <a:schemeClr val="tx1"/>
                </a:solidFill>
              </a:rPr>
              <a:t> levées</a:t>
            </a:r>
            <a:endParaRPr lang="fr-FR" sz="2400" b="1" dirty="0">
              <a:solidFill>
                <a:schemeClr val="tx1"/>
              </a:solidFill>
            </a:endParaRPr>
          </a:p>
        </p:txBody>
      </p:sp>
      <p:sp>
        <p:nvSpPr>
          <p:cNvPr id="11" name="Rectangle à coins arrondis 10"/>
          <p:cNvSpPr/>
          <p:nvPr/>
        </p:nvSpPr>
        <p:spPr>
          <a:xfrm>
            <a:off x="2743096" y="4567355"/>
            <a:ext cx="2579179" cy="42044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tx1"/>
                </a:solidFill>
              </a:rPr>
              <a:t>Je vais jouer 1SA</a:t>
            </a:r>
          </a:p>
        </p:txBody>
      </p:sp>
      <p:sp>
        <p:nvSpPr>
          <p:cNvPr id="12" name="Flèche droite 11"/>
          <p:cNvSpPr/>
          <p:nvPr/>
        </p:nvSpPr>
        <p:spPr>
          <a:xfrm>
            <a:off x="1981044" y="5201896"/>
            <a:ext cx="632460" cy="17526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Rectangle à coins arrondis 12"/>
          <p:cNvSpPr/>
          <p:nvPr/>
        </p:nvSpPr>
        <p:spPr>
          <a:xfrm>
            <a:off x="308604" y="5079302"/>
            <a:ext cx="1496749" cy="42044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10 levées</a:t>
            </a:r>
            <a:endParaRPr lang="fr-FR" sz="2400" b="1" dirty="0">
              <a:solidFill>
                <a:schemeClr val="tx1"/>
              </a:solidFill>
            </a:endParaRPr>
          </a:p>
        </p:txBody>
      </p:sp>
      <p:sp>
        <p:nvSpPr>
          <p:cNvPr id="14" name="Rectangle à coins arrondis 13"/>
          <p:cNvSpPr/>
          <p:nvPr/>
        </p:nvSpPr>
        <p:spPr>
          <a:xfrm>
            <a:off x="2743096" y="5079302"/>
            <a:ext cx="2579179" cy="42044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tx1"/>
                </a:solidFill>
              </a:rPr>
              <a:t>Je vais jouer </a:t>
            </a:r>
            <a:r>
              <a:rPr lang="fr-FR" sz="2400" b="1" dirty="0" smtClean="0">
                <a:solidFill>
                  <a:schemeClr val="tx1"/>
                </a:solidFill>
              </a:rPr>
              <a:t>4SA</a:t>
            </a:r>
            <a:endParaRPr lang="fr-FR" sz="2400" b="1" dirty="0">
              <a:solidFill>
                <a:schemeClr val="tx1"/>
              </a:solidFill>
            </a:endParaRPr>
          </a:p>
        </p:txBody>
      </p:sp>
      <p:sp>
        <p:nvSpPr>
          <p:cNvPr id="15" name="Flèche droite 14"/>
          <p:cNvSpPr/>
          <p:nvPr/>
        </p:nvSpPr>
        <p:spPr>
          <a:xfrm>
            <a:off x="1981044" y="5702087"/>
            <a:ext cx="632460" cy="17526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Rectangle à coins arrondis 15"/>
          <p:cNvSpPr/>
          <p:nvPr/>
        </p:nvSpPr>
        <p:spPr>
          <a:xfrm>
            <a:off x="308604" y="5579493"/>
            <a:ext cx="1496749" cy="42044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13 levées</a:t>
            </a:r>
            <a:endParaRPr lang="fr-FR" sz="2400" b="1" dirty="0">
              <a:solidFill>
                <a:schemeClr val="tx1"/>
              </a:solidFill>
            </a:endParaRPr>
          </a:p>
        </p:txBody>
      </p:sp>
      <p:sp>
        <p:nvSpPr>
          <p:cNvPr id="17" name="Rectangle à coins arrondis 16"/>
          <p:cNvSpPr/>
          <p:nvPr/>
        </p:nvSpPr>
        <p:spPr>
          <a:xfrm>
            <a:off x="2743096" y="5579493"/>
            <a:ext cx="2579179" cy="42044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tx1"/>
                </a:solidFill>
              </a:rPr>
              <a:t>Je vais jouer </a:t>
            </a:r>
            <a:r>
              <a:rPr lang="fr-FR" sz="2400" b="1" dirty="0" smtClean="0">
                <a:solidFill>
                  <a:schemeClr val="tx1"/>
                </a:solidFill>
              </a:rPr>
              <a:t>7SA</a:t>
            </a:r>
            <a:endParaRPr lang="fr-FR" sz="2400" b="1" dirty="0">
              <a:solidFill>
                <a:schemeClr val="tx1"/>
              </a:solidFill>
            </a:endParaRPr>
          </a:p>
        </p:txBody>
      </p:sp>
      <p:sp>
        <p:nvSpPr>
          <p:cNvPr id="18" name="Rectangle à coins arrondis 17"/>
          <p:cNvSpPr/>
          <p:nvPr/>
        </p:nvSpPr>
        <p:spPr>
          <a:xfrm>
            <a:off x="5521465" y="4567355"/>
            <a:ext cx="1895335" cy="42044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 palier de 1)</a:t>
            </a:r>
            <a:endParaRPr lang="fr-FR" sz="2400" dirty="0">
              <a:solidFill>
                <a:schemeClr val="tx1"/>
              </a:solidFill>
            </a:endParaRPr>
          </a:p>
        </p:txBody>
      </p:sp>
      <p:sp>
        <p:nvSpPr>
          <p:cNvPr id="19" name="Rectangle à coins arrondis 18"/>
          <p:cNvSpPr/>
          <p:nvPr/>
        </p:nvSpPr>
        <p:spPr>
          <a:xfrm>
            <a:off x="5521464" y="5079302"/>
            <a:ext cx="1895335" cy="42044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 palier de 4)</a:t>
            </a:r>
            <a:endParaRPr lang="fr-FR" sz="2400" dirty="0">
              <a:solidFill>
                <a:schemeClr val="tx1"/>
              </a:solidFill>
            </a:endParaRPr>
          </a:p>
        </p:txBody>
      </p:sp>
      <p:sp>
        <p:nvSpPr>
          <p:cNvPr id="20" name="Rectangle à coins arrondis 19"/>
          <p:cNvSpPr/>
          <p:nvPr/>
        </p:nvSpPr>
        <p:spPr>
          <a:xfrm>
            <a:off x="5521463" y="5579493"/>
            <a:ext cx="1895335" cy="42044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 palier de 7)</a:t>
            </a:r>
            <a:endParaRPr lang="fr-FR" sz="2400" dirty="0">
              <a:solidFill>
                <a:schemeClr val="tx1"/>
              </a:solidFill>
            </a:endParaRPr>
          </a:p>
        </p:txBody>
      </p:sp>
    </p:spTree>
    <p:extLst>
      <p:ext uri="{BB962C8B-B14F-4D97-AF65-F5344CB8AC3E}">
        <p14:creationId xmlns:p14="http://schemas.microsoft.com/office/powerpoint/2010/main" val="3201330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animEffect transition="in" filter="fade">
                                      <p:cBhvr>
                                        <p:cTn id="25" dur="500"/>
                                        <p:tgtEl>
                                          <p:spTgt spid="10"/>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Effect transition="in" filter="fade">
                                      <p:cBhvr>
                                        <p:cTn id="30" dur="500"/>
                                        <p:tgtEl>
                                          <p:spTgt spid="9"/>
                                        </p:tgtEl>
                                      </p:cBhvr>
                                    </p:animEffect>
                                  </p:childTnLst>
                                </p:cTn>
                              </p:par>
                            </p:childTnLst>
                          </p:cTn>
                        </p:par>
                      </p:childTnLst>
                    </p:cTn>
                  </p:par>
                  <p:par>
                    <p:cTn id="31" fill="hold">
                      <p:stCondLst>
                        <p:cond delay="indefinite"/>
                      </p:stCondLst>
                      <p:childTnLst>
                        <p:par>
                          <p:cTn id="32" fill="hold">
                            <p:stCondLst>
                              <p:cond delay="0"/>
                            </p:stCondLst>
                            <p:childTnLst>
                              <p:par>
                                <p:cTn id="33" presetID="16" presetClass="entr" presetSubtype="21"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barn(inVertical)">
                                      <p:cBhvr>
                                        <p:cTn id="35" dur="500"/>
                                        <p:tgtEl>
                                          <p:spTgt spid="11"/>
                                        </p:tgtEl>
                                      </p:cBhvr>
                                    </p:animEffect>
                                  </p:childTnLst>
                                </p:cTn>
                              </p:par>
                              <p:par>
                                <p:cTn id="36" presetID="16" presetClass="entr" presetSubtype="21" fill="hold" grpId="0" nodeType="with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barn(inVertical)">
                                      <p:cBhvr>
                                        <p:cTn id="38" dur="500"/>
                                        <p:tgtEl>
                                          <p:spTgt spid="18"/>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p:cTn id="43" dur="500" fill="hold"/>
                                        <p:tgtEl>
                                          <p:spTgt spid="13"/>
                                        </p:tgtEl>
                                        <p:attrNameLst>
                                          <p:attrName>ppt_w</p:attrName>
                                        </p:attrNameLst>
                                      </p:cBhvr>
                                      <p:tavLst>
                                        <p:tav tm="0">
                                          <p:val>
                                            <p:fltVal val="0"/>
                                          </p:val>
                                        </p:tav>
                                        <p:tav tm="100000">
                                          <p:val>
                                            <p:strVal val="#ppt_w"/>
                                          </p:val>
                                        </p:tav>
                                      </p:tavLst>
                                    </p:anim>
                                    <p:anim calcmode="lin" valueType="num">
                                      <p:cBhvr>
                                        <p:cTn id="44" dur="500" fill="hold"/>
                                        <p:tgtEl>
                                          <p:spTgt spid="13"/>
                                        </p:tgtEl>
                                        <p:attrNameLst>
                                          <p:attrName>ppt_h</p:attrName>
                                        </p:attrNameLst>
                                      </p:cBhvr>
                                      <p:tavLst>
                                        <p:tav tm="0">
                                          <p:val>
                                            <p:fltVal val="0"/>
                                          </p:val>
                                        </p:tav>
                                        <p:tav tm="100000">
                                          <p:val>
                                            <p:strVal val="#ppt_h"/>
                                          </p:val>
                                        </p:tav>
                                      </p:tavLst>
                                    </p:anim>
                                    <p:animEffect transition="in" filter="fade">
                                      <p:cBhvr>
                                        <p:cTn id="45" dur="500"/>
                                        <p:tgtEl>
                                          <p:spTgt spid="13"/>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12"/>
                                        </p:tgtEl>
                                        <p:attrNameLst>
                                          <p:attrName>style.visibility</p:attrName>
                                        </p:attrNameLst>
                                      </p:cBhvr>
                                      <p:to>
                                        <p:strVal val="visible"/>
                                      </p:to>
                                    </p:set>
                                    <p:anim calcmode="lin" valueType="num">
                                      <p:cBhvr>
                                        <p:cTn id="48" dur="500" fill="hold"/>
                                        <p:tgtEl>
                                          <p:spTgt spid="12"/>
                                        </p:tgtEl>
                                        <p:attrNameLst>
                                          <p:attrName>ppt_w</p:attrName>
                                        </p:attrNameLst>
                                      </p:cBhvr>
                                      <p:tavLst>
                                        <p:tav tm="0">
                                          <p:val>
                                            <p:fltVal val="0"/>
                                          </p:val>
                                        </p:tav>
                                        <p:tav tm="100000">
                                          <p:val>
                                            <p:strVal val="#ppt_w"/>
                                          </p:val>
                                        </p:tav>
                                      </p:tavLst>
                                    </p:anim>
                                    <p:anim calcmode="lin" valueType="num">
                                      <p:cBhvr>
                                        <p:cTn id="49" dur="500" fill="hold"/>
                                        <p:tgtEl>
                                          <p:spTgt spid="12"/>
                                        </p:tgtEl>
                                        <p:attrNameLst>
                                          <p:attrName>ppt_h</p:attrName>
                                        </p:attrNameLst>
                                      </p:cBhvr>
                                      <p:tavLst>
                                        <p:tav tm="0">
                                          <p:val>
                                            <p:fltVal val="0"/>
                                          </p:val>
                                        </p:tav>
                                        <p:tav tm="100000">
                                          <p:val>
                                            <p:strVal val="#ppt_h"/>
                                          </p:val>
                                        </p:tav>
                                      </p:tavLst>
                                    </p:anim>
                                    <p:animEffect transition="in" filter="fade">
                                      <p:cBhvr>
                                        <p:cTn id="50" dur="500"/>
                                        <p:tgtEl>
                                          <p:spTgt spid="12"/>
                                        </p:tgtEl>
                                      </p:cBhvr>
                                    </p:animEffect>
                                  </p:childTnLst>
                                </p:cTn>
                              </p:par>
                            </p:childTnLst>
                          </p:cTn>
                        </p:par>
                      </p:childTnLst>
                    </p:cTn>
                  </p:par>
                  <p:par>
                    <p:cTn id="51" fill="hold">
                      <p:stCondLst>
                        <p:cond delay="indefinite"/>
                      </p:stCondLst>
                      <p:childTnLst>
                        <p:par>
                          <p:cTn id="52" fill="hold">
                            <p:stCondLst>
                              <p:cond delay="0"/>
                            </p:stCondLst>
                            <p:childTnLst>
                              <p:par>
                                <p:cTn id="53" presetID="16" presetClass="entr" presetSubtype="21" fill="hold" grpId="0" nodeType="click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barn(inVertical)">
                                      <p:cBhvr>
                                        <p:cTn id="55" dur="500"/>
                                        <p:tgtEl>
                                          <p:spTgt spid="14"/>
                                        </p:tgtEl>
                                      </p:cBhvr>
                                    </p:animEffect>
                                  </p:childTnLst>
                                </p:cTn>
                              </p:par>
                              <p:par>
                                <p:cTn id="56" presetID="16" presetClass="entr" presetSubtype="21" fill="hold" grpId="0" nodeType="withEffect">
                                  <p:stCondLst>
                                    <p:cond delay="0"/>
                                  </p:stCondLst>
                                  <p:childTnLst>
                                    <p:set>
                                      <p:cBhvr>
                                        <p:cTn id="57" dur="1" fill="hold">
                                          <p:stCondLst>
                                            <p:cond delay="0"/>
                                          </p:stCondLst>
                                        </p:cTn>
                                        <p:tgtEl>
                                          <p:spTgt spid="19"/>
                                        </p:tgtEl>
                                        <p:attrNameLst>
                                          <p:attrName>style.visibility</p:attrName>
                                        </p:attrNameLst>
                                      </p:cBhvr>
                                      <p:to>
                                        <p:strVal val="visible"/>
                                      </p:to>
                                    </p:set>
                                    <p:animEffect transition="in" filter="barn(inVertical)">
                                      <p:cBhvr>
                                        <p:cTn id="58" dur="500"/>
                                        <p:tgtEl>
                                          <p:spTgt spid="19"/>
                                        </p:tgtEl>
                                      </p:cBhvr>
                                    </p:animEffect>
                                  </p:childTnLst>
                                </p:cTn>
                              </p:par>
                            </p:childTnLst>
                          </p:cTn>
                        </p:par>
                      </p:childTnLst>
                    </p:cTn>
                  </p:par>
                  <p:par>
                    <p:cTn id="59" fill="hold">
                      <p:stCondLst>
                        <p:cond delay="indefinite"/>
                      </p:stCondLst>
                      <p:childTnLst>
                        <p:par>
                          <p:cTn id="60" fill="hold">
                            <p:stCondLst>
                              <p:cond delay="0"/>
                            </p:stCondLst>
                            <p:childTnLst>
                              <p:par>
                                <p:cTn id="61" presetID="53" presetClass="entr" presetSubtype="16" fill="hold" grpId="0" nodeType="clickEffect">
                                  <p:stCondLst>
                                    <p:cond delay="0"/>
                                  </p:stCondLst>
                                  <p:childTnLst>
                                    <p:set>
                                      <p:cBhvr>
                                        <p:cTn id="62" dur="1" fill="hold">
                                          <p:stCondLst>
                                            <p:cond delay="0"/>
                                          </p:stCondLst>
                                        </p:cTn>
                                        <p:tgtEl>
                                          <p:spTgt spid="16"/>
                                        </p:tgtEl>
                                        <p:attrNameLst>
                                          <p:attrName>style.visibility</p:attrName>
                                        </p:attrNameLst>
                                      </p:cBhvr>
                                      <p:to>
                                        <p:strVal val="visible"/>
                                      </p:to>
                                    </p:set>
                                    <p:anim calcmode="lin" valueType="num">
                                      <p:cBhvr>
                                        <p:cTn id="63" dur="500" fill="hold"/>
                                        <p:tgtEl>
                                          <p:spTgt spid="16"/>
                                        </p:tgtEl>
                                        <p:attrNameLst>
                                          <p:attrName>ppt_w</p:attrName>
                                        </p:attrNameLst>
                                      </p:cBhvr>
                                      <p:tavLst>
                                        <p:tav tm="0">
                                          <p:val>
                                            <p:fltVal val="0"/>
                                          </p:val>
                                        </p:tav>
                                        <p:tav tm="100000">
                                          <p:val>
                                            <p:strVal val="#ppt_w"/>
                                          </p:val>
                                        </p:tav>
                                      </p:tavLst>
                                    </p:anim>
                                    <p:anim calcmode="lin" valueType="num">
                                      <p:cBhvr>
                                        <p:cTn id="64" dur="500" fill="hold"/>
                                        <p:tgtEl>
                                          <p:spTgt spid="16"/>
                                        </p:tgtEl>
                                        <p:attrNameLst>
                                          <p:attrName>ppt_h</p:attrName>
                                        </p:attrNameLst>
                                      </p:cBhvr>
                                      <p:tavLst>
                                        <p:tav tm="0">
                                          <p:val>
                                            <p:fltVal val="0"/>
                                          </p:val>
                                        </p:tav>
                                        <p:tav tm="100000">
                                          <p:val>
                                            <p:strVal val="#ppt_h"/>
                                          </p:val>
                                        </p:tav>
                                      </p:tavLst>
                                    </p:anim>
                                    <p:animEffect transition="in" filter="fade">
                                      <p:cBhvr>
                                        <p:cTn id="65" dur="500"/>
                                        <p:tgtEl>
                                          <p:spTgt spid="16"/>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15"/>
                                        </p:tgtEl>
                                        <p:attrNameLst>
                                          <p:attrName>style.visibility</p:attrName>
                                        </p:attrNameLst>
                                      </p:cBhvr>
                                      <p:to>
                                        <p:strVal val="visible"/>
                                      </p:to>
                                    </p:set>
                                    <p:anim calcmode="lin" valueType="num">
                                      <p:cBhvr>
                                        <p:cTn id="68" dur="500" fill="hold"/>
                                        <p:tgtEl>
                                          <p:spTgt spid="15"/>
                                        </p:tgtEl>
                                        <p:attrNameLst>
                                          <p:attrName>ppt_w</p:attrName>
                                        </p:attrNameLst>
                                      </p:cBhvr>
                                      <p:tavLst>
                                        <p:tav tm="0">
                                          <p:val>
                                            <p:fltVal val="0"/>
                                          </p:val>
                                        </p:tav>
                                        <p:tav tm="100000">
                                          <p:val>
                                            <p:strVal val="#ppt_w"/>
                                          </p:val>
                                        </p:tav>
                                      </p:tavLst>
                                    </p:anim>
                                    <p:anim calcmode="lin" valueType="num">
                                      <p:cBhvr>
                                        <p:cTn id="69" dur="500" fill="hold"/>
                                        <p:tgtEl>
                                          <p:spTgt spid="15"/>
                                        </p:tgtEl>
                                        <p:attrNameLst>
                                          <p:attrName>ppt_h</p:attrName>
                                        </p:attrNameLst>
                                      </p:cBhvr>
                                      <p:tavLst>
                                        <p:tav tm="0">
                                          <p:val>
                                            <p:fltVal val="0"/>
                                          </p:val>
                                        </p:tav>
                                        <p:tav tm="100000">
                                          <p:val>
                                            <p:strVal val="#ppt_h"/>
                                          </p:val>
                                        </p:tav>
                                      </p:tavLst>
                                    </p:anim>
                                    <p:animEffect transition="in" filter="fade">
                                      <p:cBhvr>
                                        <p:cTn id="70" dur="500"/>
                                        <p:tgtEl>
                                          <p:spTgt spid="15"/>
                                        </p:tgtEl>
                                      </p:cBhvr>
                                    </p:animEffect>
                                  </p:childTnLst>
                                </p:cTn>
                              </p:par>
                            </p:childTnLst>
                          </p:cTn>
                        </p:par>
                      </p:childTnLst>
                    </p:cTn>
                  </p:par>
                  <p:par>
                    <p:cTn id="71" fill="hold">
                      <p:stCondLst>
                        <p:cond delay="indefinite"/>
                      </p:stCondLst>
                      <p:childTnLst>
                        <p:par>
                          <p:cTn id="72" fill="hold">
                            <p:stCondLst>
                              <p:cond delay="0"/>
                            </p:stCondLst>
                            <p:childTnLst>
                              <p:par>
                                <p:cTn id="73" presetID="16" presetClass="entr" presetSubtype="21" fill="hold" grpId="0" nodeType="clickEffect">
                                  <p:stCondLst>
                                    <p:cond delay="0"/>
                                  </p:stCondLst>
                                  <p:childTnLst>
                                    <p:set>
                                      <p:cBhvr>
                                        <p:cTn id="74" dur="1" fill="hold">
                                          <p:stCondLst>
                                            <p:cond delay="0"/>
                                          </p:stCondLst>
                                        </p:cTn>
                                        <p:tgtEl>
                                          <p:spTgt spid="17"/>
                                        </p:tgtEl>
                                        <p:attrNameLst>
                                          <p:attrName>style.visibility</p:attrName>
                                        </p:attrNameLst>
                                      </p:cBhvr>
                                      <p:to>
                                        <p:strVal val="visible"/>
                                      </p:to>
                                    </p:set>
                                    <p:animEffect transition="in" filter="barn(inVertical)">
                                      <p:cBhvr>
                                        <p:cTn id="75" dur="500"/>
                                        <p:tgtEl>
                                          <p:spTgt spid="17"/>
                                        </p:tgtEl>
                                      </p:cBhvr>
                                    </p:animEffect>
                                  </p:childTnLst>
                                </p:cTn>
                              </p:par>
                              <p:par>
                                <p:cTn id="76" presetID="16" presetClass="entr" presetSubtype="21" fill="hold" grpId="0" nodeType="withEffect">
                                  <p:stCondLst>
                                    <p:cond delay="0"/>
                                  </p:stCondLst>
                                  <p:childTnLst>
                                    <p:set>
                                      <p:cBhvr>
                                        <p:cTn id="77" dur="1" fill="hold">
                                          <p:stCondLst>
                                            <p:cond delay="0"/>
                                          </p:stCondLst>
                                        </p:cTn>
                                        <p:tgtEl>
                                          <p:spTgt spid="20"/>
                                        </p:tgtEl>
                                        <p:attrNameLst>
                                          <p:attrName>style.visibility</p:attrName>
                                        </p:attrNameLst>
                                      </p:cBhvr>
                                      <p:to>
                                        <p:strVal val="visible"/>
                                      </p:to>
                                    </p:set>
                                    <p:animEffect transition="in" filter="barn(inVertical)">
                                      <p:cBhvr>
                                        <p:cTn id="7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animBg="1"/>
      <p:bldP spid="16" grpId="0" animBg="1"/>
      <p:bldP spid="17" grpId="0" animBg="1"/>
      <p:bldP spid="18" grpId="0"/>
      <p:bldP spid="19" grpId="0"/>
      <p:bldP spid="2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1 - Leçon 1</a:t>
            </a:r>
            <a:endParaRPr lang="fr-FR" sz="4000" dirty="0">
              <a:latin typeface="+mn-lt"/>
            </a:endParaRPr>
          </a:p>
        </p:txBody>
      </p:sp>
      <p:sp>
        <p:nvSpPr>
          <p:cNvPr id="3" name="Sous-titre 2"/>
          <p:cNvSpPr>
            <a:spLocks noGrp="1"/>
          </p:cNvSpPr>
          <p:nvPr>
            <p:ph type="subTitle" idx="1"/>
          </p:nvPr>
        </p:nvSpPr>
        <p:spPr>
          <a:xfrm>
            <a:off x="230659" y="848497"/>
            <a:ext cx="11640065" cy="5782961"/>
          </a:xfrm>
        </p:spPr>
        <p:txBody>
          <a:bodyPr>
            <a:normAutofit/>
          </a:bodyPr>
          <a:lstStyle/>
          <a:p>
            <a:r>
              <a:rPr lang="fr-FR" b="1" dirty="0" smtClean="0"/>
              <a:t>Le contrat</a:t>
            </a:r>
          </a:p>
          <a:p>
            <a:pPr algn="l"/>
            <a:r>
              <a:rPr lang="fr-FR" dirty="0" smtClean="0"/>
              <a:t>	</a:t>
            </a:r>
            <a:endParaRPr lang="fr-FR" dirty="0"/>
          </a:p>
        </p:txBody>
      </p:sp>
      <p:sp>
        <p:nvSpPr>
          <p:cNvPr id="7" name="ZoneTexte 6"/>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
        <p:nvSpPr>
          <p:cNvPr id="4" name="Rectangle à coins arrondis 3"/>
          <p:cNvSpPr/>
          <p:nvPr/>
        </p:nvSpPr>
        <p:spPr>
          <a:xfrm>
            <a:off x="1780934" y="1351807"/>
            <a:ext cx="3965718" cy="54707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t>J’ai déclaré le contrat de</a:t>
            </a:r>
          </a:p>
        </p:txBody>
      </p:sp>
      <p:sp>
        <p:nvSpPr>
          <p:cNvPr id="8" name="Rectangle à coins arrondis 7"/>
          <p:cNvSpPr/>
          <p:nvPr/>
        </p:nvSpPr>
        <p:spPr>
          <a:xfrm>
            <a:off x="5973887" y="1351807"/>
            <a:ext cx="3965718" cy="54707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t>Je m’engage à réaliser</a:t>
            </a:r>
          </a:p>
        </p:txBody>
      </p:sp>
      <p:sp>
        <p:nvSpPr>
          <p:cNvPr id="5" name="Rectangle à coins arrondis 4"/>
          <p:cNvSpPr/>
          <p:nvPr/>
        </p:nvSpPr>
        <p:spPr>
          <a:xfrm>
            <a:off x="1780934" y="1984854"/>
            <a:ext cx="3965718" cy="46110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tx1"/>
                </a:solidFill>
              </a:rPr>
              <a:t>3 Sans-Atout</a:t>
            </a:r>
          </a:p>
        </p:txBody>
      </p:sp>
      <p:sp>
        <p:nvSpPr>
          <p:cNvPr id="10" name="Rectangle à coins arrondis 9"/>
          <p:cNvSpPr/>
          <p:nvPr/>
        </p:nvSpPr>
        <p:spPr>
          <a:xfrm>
            <a:off x="5973887" y="1984853"/>
            <a:ext cx="3965718" cy="46110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9 levées</a:t>
            </a:r>
            <a:endParaRPr lang="fr-FR" sz="2400" b="1" dirty="0">
              <a:solidFill>
                <a:schemeClr val="tx1"/>
              </a:solidFill>
            </a:endParaRPr>
          </a:p>
        </p:txBody>
      </p:sp>
      <p:sp>
        <p:nvSpPr>
          <p:cNvPr id="11" name="Rectangle à coins arrondis 10"/>
          <p:cNvSpPr/>
          <p:nvPr/>
        </p:nvSpPr>
        <p:spPr>
          <a:xfrm>
            <a:off x="1780934" y="2531928"/>
            <a:ext cx="3965718" cy="46110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6 </a:t>
            </a:r>
            <a:r>
              <a:rPr lang="fr-FR" sz="2400" b="1" dirty="0">
                <a:solidFill>
                  <a:schemeClr val="tx1"/>
                </a:solidFill>
              </a:rPr>
              <a:t>Sans-Atout</a:t>
            </a:r>
          </a:p>
        </p:txBody>
      </p:sp>
      <p:sp>
        <p:nvSpPr>
          <p:cNvPr id="12" name="Rectangle à coins arrondis 11"/>
          <p:cNvSpPr/>
          <p:nvPr/>
        </p:nvSpPr>
        <p:spPr>
          <a:xfrm>
            <a:off x="5973887" y="2531927"/>
            <a:ext cx="3965718" cy="46110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12 levées</a:t>
            </a:r>
            <a:endParaRPr lang="fr-FR" sz="2400" b="1" dirty="0">
              <a:solidFill>
                <a:schemeClr val="tx1"/>
              </a:solidFill>
            </a:endParaRPr>
          </a:p>
        </p:txBody>
      </p:sp>
      <p:sp>
        <p:nvSpPr>
          <p:cNvPr id="13" name="Rectangle à coins arrondis 12"/>
          <p:cNvSpPr/>
          <p:nvPr/>
        </p:nvSpPr>
        <p:spPr>
          <a:xfrm>
            <a:off x="1780934" y="3079001"/>
            <a:ext cx="3965718" cy="46110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2 </a:t>
            </a:r>
            <a:r>
              <a:rPr lang="fr-FR" sz="2400" b="1" dirty="0">
                <a:solidFill>
                  <a:schemeClr val="tx1"/>
                </a:solidFill>
              </a:rPr>
              <a:t>Sans-Atout</a:t>
            </a:r>
          </a:p>
        </p:txBody>
      </p:sp>
      <p:sp>
        <p:nvSpPr>
          <p:cNvPr id="14" name="Rectangle à coins arrondis 13"/>
          <p:cNvSpPr/>
          <p:nvPr/>
        </p:nvSpPr>
        <p:spPr>
          <a:xfrm>
            <a:off x="5973887" y="3079001"/>
            <a:ext cx="3965718" cy="46110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8 levées</a:t>
            </a:r>
            <a:endParaRPr lang="fr-FR" sz="2400" b="1" dirty="0">
              <a:solidFill>
                <a:schemeClr val="tx1"/>
              </a:solidFill>
            </a:endParaRPr>
          </a:p>
        </p:txBody>
      </p:sp>
      <p:sp>
        <p:nvSpPr>
          <p:cNvPr id="15" name="Rectangle à coins arrondis 14"/>
          <p:cNvSpPr/>
          <p:nvPr/>
        </p:nvSpPr>
        <p:spPr>
          <a:xfrm>
            <a:off x="348374" y="3802184"/>
            <a:ext cx="5450641" cy="54707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t>Mes adversaires ont déclaré le contrat de</a:t>
            </a:r>
          </a:p>
        </p:txBody>
      </p:sp>
      <p:sp>
        <p:nvSpPr>
          <p:cNvPr id="16" name="Rectangle à coins arrondis 15"/>
          <p:cNvSpPr/>
          <p:nvPr/>
        </p:nvSpPr>
        <p:spPr>
          <a:xfrm>
            <a:off x="348374" y="4427298"/>
            <a:ext cx="5450641" cy="46110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1 </a:t>
            </a:r>
            <a:r>
              <a:rPr lang="fr-FR" sz="2400" b="1" dirty="0">
                <a:solidFill>
                  <a:schemeClr val="tx1"/>
                </a:solidFill>
              </a:rPr>
              <a:t>Sans-Atout</a:t>
            </a:r>
          </a:p>
        </p:txBody>
      </p:sp>
      <p:sp>
        <p:nvSpPr>
          <p:cNvPr id="17" name="Rectangle à coins arrondis 16"/>
          <p:cNvSpPr/>
          <p:nvPr/>
        </p:nvSpPr>
        <p:spPr>
          <a:xfrm>
            <a:off x="348374" y="4982305"/>
            <a:ext cx="5450640" cy="46110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5 </a:t>
            </a:r>
            <a:r>
              <a:rPr lang="fr-FR" sz="2400" b="1" dirty="0">
                <a:solidFill>
                  <a:schemeClr val="tx1"/>
                </a:solidFill>
              </a:rPr>
              <a:t>Sans-Atout</a:t>
            </a:r>
          </a:p>
        </p:txBody>
      </p:sp>
      <p:sp>
        <p:nvSpPr>
          <p:cNvPr id="18" name="Rectangle à coins arrondis 17"/>
          <p:cNvSpPr/>
          <p:nvPr/>
        </p:nvSpPr>
        <p:spPr>
          <a:xfrm>
            <a:off x="348374" y="5529378"/>
            <a:ext cx="5450640" cy="46110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7 </a:t>
            </a:r>
            <a:r>
              <a:rPr lang="fr-FR" sz="2400" b="1" dirty="0">
                <a:solidFill>
                  <a:schemeClr val="tx1"/>
                </a:solidFill>
              </a:rPr>
              <a:t>Sans-Atout</a:t>
            </a:r>
          </a:p>
        </p:txBody>
      </p:sp>
      <p:sp>
        <p:nvSpPr>
          <p:cNvPr id="19" name="Rectangle à coins arrondis 18"/>
          <p:cNvSpPr/>
          <p:nvPr/>
        </p:nvSpPr>
        <p:spPr>
          <a:xfrm>
            <a:off x="5897192" y="3813905"/>
            <a:ext cx="6157934" cy="54707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t>Pour gagner la donne, mon camp doit réaliser</a:t>
            </a:r>
          </a:p>
        </p:txBody>
      </p:sp>
      <p:sp>
        <p:nvSpPr>
          <p:cNvPr id="20" name="Rectangle à coins arrondis 19"/>
          <p:cNvSpPr/>
          <p:nvPr/>
        </p:nvSpPr>
        <p:spPr>
          <a:xfrm>
            <a:off x="5897192" y="4427297"/>
            <a:ext cx="6157934" cy="46110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7 levées</a:t>
            </a:r>
            <a:endParaRPr lang="fr-FR" sz="2400" b="1" dirty="0">
              <a:solidFill>
                <a:schemeClr val="tx1"/>
              </a:solidFill>
            </a:endParaRPr>
          </a:p>
        </p:txBody>
      </p:sp>
      <p:sp>
        <p:nvSpPr>
          <p:cNvPr id="21" name="Rectangle à coins arrondis 20"/>
          <p:cNvSpPr/>
          <p:nvPr/>
        </p:nvSpPr>
        <p:spPr>
          <a:xfrm>
            <a:off x="5897192" y="4982305"/>
            <a:ext cx="6157934" cy="46110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tx1"/>
                </a:solidFill>
              </a:rPr>
              <a:t> </a:t>
            </a:r>
            <a:r>
              <a:rPr lang="fr-FR" sz="2400" b="1" dirty="0" smtClean="0">
                <a:solidFill>
                  <a:schemeClr val="tx1"/>
                </a:solidFill>
              </a:rPr>
              <a:t>3 </a:t>
            </a:r>
            <a:r>
              <a:rPr lang="fr-FR" sz="2400" b="1" dirty="0">
                <a:solidFill>
                  <a:schemeClr val="tx1"/>
                </a:solidFill>
              </a:rPr>
              <a:t>levées</a:t>
            </a:r>
          </a:p>
        </p:txBody>
      </p:sp>
      <p:sp>
        <p:nvSpPr>
          <p:cNvPr id="22" name="Rectangle à coins arrondis 21"/>
          <p:cNvSpPr/>
          <p:nvPr/>
        </p:nvSpPr>
        <p:spPr>
          <a:xfrm>
            <a:off x="5897192" y="5529377"/>
            <a:ext cx="6157934" cy="46110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tx1"/>
                </a:solidFill>
              </a:rPr>
              <a:t> 1</a:t>
            </a:r>
            <a:r>
              <a:rPr lang="fr-FR" sz="2400" b="1" dirty="0" smtClean="0">
                <a:solidFill>
                  <a:schemeClr val="tx1"/>
                </a:solidFill>
              </a:rPr>
              <a:t> levée</a:t>
            </a:r>
            <a:endParaRPr lang="fr-FR" sz="2400" b="1" dirty="0">
              <a:solidFill>
                <a:schemeClr val="tx1"/>
              </a:solidFill>
            </a:endParaRPr>
          </a:p>
        </p:txBody>
      </p:sp>
    </p:spTree>
    <p:extLst>
      <p:ext uri="{BB962C8B-B14F-4D97-AF65-F5344CB8AC3E}">
        <p14:creationId xmlns:p14="http://schemas.microsoft.com/office/powerpoint/2010/main" val="2827693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barn(inVertical)">
                                      <p:cBhvr>
                                        <p:cTn id="26" dur="5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childTnLst>
                          </p:cTn>
                        </p:par>
                      </p:childTnLst>
                    </p:cTn>
                  </p:par>
                  <p:par>
                    <p:cTn id="34" fill="hold">
                      <p:stCondLst>
                        <p:cond delay="indefinite"/>
                      </p:stCondLst>
                      <p:childTnLst>
                        <p:par>
                          <p:cTn id="35" fill="hold">
                            <p:stCondLst>
                              <p:cond delay="0"/>
                            </p:stCondLst>
                            <p:childTnLst>
                              <p:par>
                                <p:cTn id="36" presetID="16" presetClass="entr" presetSubtype="21" fill="hold" grpId="0" nodeType="click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barn(inVertical)">
                                      <p:cBhvr>
                                        <p:cTn id="38" dur="500"/>
                                        <p:tgtEl>
                                          <p:spTgt spid="12"/>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p:cTn id="43" dur="500" fill="hold"/>
                                        <p:tgtEl>
                                          <p:spTgt spid="13"/>
                                        </p:tgtEl>
                                        <p:attrNameLst>
                                          <p:attrName>ppt_w</p:attrName>
                                        </p:attrNameLst>
                                      </p:cBhvr>
                                      <p:tavLst>
                                        <p:tav tm="0">
                                          <p:val>
                                            <p:fltVal val="0"/>
                                          </p:val>
                                        </p:tav>
                                        <p:tav tm="100000">
                                          <p:val>
                                            <p:strVal val="#ppt_w"/>
                                          </p:val>
                                        </p:tav>
                                      </p:tavLst>
                                    </p:anim>
                                    <p:anim calcmode="lin" valueType="num">
                                      <p:cBhvr>
                                        <p:cTn id="44" dur="500" fill="hold"/>
                                        <p:tgtEl>
                                          <p:spTgt spid="13"/>
                                        </p:tgtEl>
                                        <p:attrNameLst>
                                          <p:attrName>ppt_h</p:attrName>
                                        </p:attrNameLst>
                                      </p:cBhvr>
                                      <p:tavLst>
                                        <p:tav tm="0">
                                          <p:val>
                                            <p:fltVal val="0"/>
                                          </p:val>
                                        </p:tav>
                                        <p:tav tm="100000">
                                          <p:val>
                                            <p:strVal val="#ppt_h"/>
                                          </p:val>
                                        </p:tav>
                                      </p:tavLst>
                                    </p:anim>
                                    <p:animEffect transition="in" filter="fade">
                                      <p:cBhvr>
                                        <p:cTn id="45" dur="500"/>
                                        <p:tgtEl>
                                          <p:spTgt spid="13"/>
                                        </p:tgtEl>
                                      </p:cBhvr>
                                    </p:animEffect>
                                  </p:childTnLst>
                                </p:cTn>
                              </p:par>
                            </p:childTnLst>
                          </p:cTn>
                        </p:par>
                      </p:childTnLst>
                    </p:cTn>
                  </p:par>
                  <p:par>
                    <p:cTn id="46" fill="hold">
                      <p:stCondLst>
                        <p:cond delay="indefinite"/>
                      </p:stCondLst>
                      <p:childTnLst>
                        <p:par>
                          <p:cTn id="47" fill="hold">
                            <p:stCondLst>
                              <p:cond delay="0"/>
                            </p:stCondLst>
                            <p:childTnLst>
                              <p:par>
                                <p:cTn id="48" presetID="16" presetClass="entr" presetSubtype="21" fill="hold" grpId="0" nodeType="click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barn(inVertical)">
                                      <p:cBhvr>
                                        <p:cTn id="50" dur="500"/>
                                        <p:tgtEl>
                                          <p:spTgt spid="14"/>
                                        </p:tgtEl>
                                      </p:cBhvr>
                                    </p:animEffect>
                                  </p:childTnLst>
                                </p:cTn>
                              </p:par>
                            </p:childTnLst>
                          </p:cTn>
                        </p:par>
                      </p:childTnLst>
                    </p:cTn>
                  </p:par>
                  <p:par>
                    <p:cTn id="51" fill="hold">
                      <p:stCondLst>
                        <p:cond delay="indefinite"/>
                      </p:stCondLst>
                      <p:childTnLst>
                        <p:par>
                          <p:cTn id="52" fill="hold">
                            <p:stCondLst>
                              <p:cond delay="0"/>
                            </p:stCondLst>
                            <p:childTnLst>
                              <p:par>
                                <p:cTn id="53" presetID="53" presetClass="entr" presetSubtype="16" fill="hold" grpId="0" nodeType="click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p:cTn id="55" dur="500" fill="hold"/>
                                        <p:tgtEl>
                                          <p:spTgt spid="15"/>
                                        </p:tgtEl>
                                        <p:attrNameLst>
                                          <p:attrName>ppt_w</p:attrName>
                                        </p:attrNameLst>
                                      </p:cBhvr>
                                      <p:tavLst>
                                        <p:tav tm="0">
                                          <p:val>
                                            <p:fltVal val="0"/>
                                          </p:val>
                                        </p:tav>
                                        <p:tav tm="100000">
                                          <p:val>
                                            <p:strVal val="#ppt_w"/>
                                          </p:val>
                                        </p:tav>
                                      </p:tavLst>
                                    </p:anim>
                                    <p:anim calcmode="lin" valueType="num">
                                      <p:cBhvr>
                                        <p:cTn id="56" dur="500" fill="hold"/>
                                        <p:tgtEl>
                                          <p:spTgt spid="15"/>
                                        </p:tgtEl>
                                        <p:attrNameLst>
                                          <p:attrName>ppt_h</p:attrName>
                                        </p:attrNameLst>
                                      </p:cBhvr>
                                      <p:tavLst>
                                        <p:tav tm="0">
                                          <p:val>
                                            <p:fltVal val="0"/>
                                          </p:val>
                                        </p:tav>
                                        <p:tav tm="100000">
                                          <p:val>
                                            <p:strVal val="#ppt_h"/>
                                          </p:val>
                                        </p:tav>
                                      </p:tavLst>
                                    </p:anim>
                                    <p:animEffect transition="in" filter="fade">
                                      <p:cBhvr>
                                        <p:cTn id="57" dur="500"/>
                                        <p:tgtEl>
                                          <p:spTgt spid="15"/>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 calcmode="lin" valueType="num">
                                      <p:cBhvr>
                                        <p:cTn id="60" dur="500" fill="hold"/>
                                        <p:tgtEl>
                                          <p:spTgt spid="19"/>
                                        </p:tgtEl>
                                        <p:attrNameLst>
                                          <p:attrName>ppt_w</p:attrName>
                                        </p:attrNameLst>
                                      </p:cBhvr>
                                      <p:tavLst>
                                        <p:tav tm="0">
                                          <p:val>
                                            <p:fltVal val="0"/>
                                          </p:val>
                                        </p:tav>
                                        <p:tav tm="100000">
                                          <p:val>
                                            <p:strVal val="#ppt_w"/>
                                          </p:val>
                                        </p:tav>
                                      </p:tavLst>
                                    </p:anim>
                                    <p:anim calcmode="lin" valueType="num">
                                      <p:cBhvr>
                                        <p:cTn id="61" dur="500" fill="hold"/>
                                        <p:tgtEl>
                                          <p:spTgt spid="19"/>
                                        </p:tgtEl>
                                        <p:attrNameLst>
                                          <p:attrName>ppt_h</p:attrName>
                                        </p:attrNameLst>
                                      </p:cBhvr>
                                      <p:tavLst>
                                        <p:tav tm="0">
                                          <p:val>
                                            <p:fltVal val="0"/>
                                          </p:val>
                                        </p:tav>
                                        <p:tav tm="100000">
                                          <p:val>
                                            <p:strVal val="#ppt_h"/>
                                          </p:val>
                                        </p:tav>
                                      </p:tavLst>
                                    </p:anim>
                                    <p:animEffect transition="in" filter="fade">
                                      <p:cBhvr>
                                        <p:cTn id="62" dur="500"/>
                                        <p:tgtEl>
                                          <p:spTgt spid="19"/>
                                        </p:tgtEl>
                                      </p:cBhvr>
                                    </p:animEffect>
                                  </p:childTnLst>
                                </p:cTn>
                              </p:par>
                            </p:childTnLst>
                          </p:cTn>
                        </p:par>
                      </p:childTnLst>
                    </p:cTn>
                  </p:par>
                  <p:par>
                    <p:cTn id="63" fill="hold">
                      <p:stCondLst>
                        <p:cond delay="indefinite"/>
                      </p:stCondLst>
                      <p:childTnLst>
                        <p:par>
                          <p:cTn id="64" fill="hold">
                            <p:stCondLst>
                              <p:cond delay="0"/>
                            </p:stCondLst>
                            <p:childTnLst>
                              <p:par>
                                <p:cTn id="65" presetID="53" presetClass="entr" presetSubtype="16" fill="hold" grpId="0" nodeType="click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p:cTn id="67" dur="500" fill="hold"/>
                                        <p:tgtEl>
                                          <p:spTgt spid="16"/>
                                        </p:tgtEl>
                                        <p:attrNameLst>
                                          <p:attrName>ppt_w</p:attrName>
                                        </p:attrNameLst>
                                      </p:cBhvr>
                                      <p:tavLst>
                                        <p:tav tm="0">
                                          <p:val>
                                            <p:fltVal val="0"/>
                                          </p:val>
                                        </p:tav>
                                        <p:tav tm="100000">
                                          <p:val>
                                            <p:strVal val="#ppt_w"/>
                                          </p:val>
                                        </p:tav>
                                      </p:tavLst>
                                    </p:anim>
                                    <p:anim calcmode="lin" valueType="num">
                                      <p:cBhvr>
                                        <p:cTn id="68" dur="500" fill="hold"/>
                                        <p:tgtEl>
                                          <p:spTgt spid="16"/>
                                        </p:tgtEl>
                                        <p:attrNameLst>
                                          <p:attrName>ppt_h</p:attrName>
                                        </p:attrNameLst>
                                      </p:cBhvr>
                                      <p:tavLst>
                                        <p:tav tm="0">
                                          <p:val>
                                            <p:fltVal val="0"/>
                                          </p:val>
                                        </p:tav>
                                        <p:tav tm="100000">
                                          <p:val>
                                            <p:strVal val="#ppt_h"/>
                                          </p:val>
                                        </p:tav>
                                      </p:tavLst>
                                    </p:anim>
                                    <p:animEffect transition="in" filter="fade">
                                      <p:cBhvr>
                                        <p:cTn id="69" dur="500"/>
                                        <p:tgtEl>
                                          <p:spTgt spid="16"/>
                                        </p:tgtEl>
                                      </p:cBhvr>
                                    </p:animEffect>
                                  </p:childTnLst>
                                </p:cTn>
                              </p:par>
                            </p:childTnLst>
                          </p:cTn>
                        </p:par>
                      </p:childTnLst>
                    </p:cTn>
                  </p:par>
                  <p:par>
                    <p:cTn id="70" fill="hold">
                      <p:stCondLst>
                        <p:cond delay="indefinite"/>
                      </p:stCondLst>
                      <p:childTnLst>
                        <p:par>
                          <p:cTn id="71" fill="hold">
                            <p:stCondLst>
                              <p:cond delay="0"/>
                            </p:stCondLst>
                            <p:childTnLst>
                              <p:par>
                                <p:cTn id="72" presetID="16" presetClass="entr" presetSubtype="21" fill="hold" grpId="0" nodeType="clickEffect">
                                  <p:stCondLst>
                                    <p:cond delay="0"/>
                                  </p:stCondLst>
                                  <p:childTnLst>
                                    <p:set>
                                      <p:cBhvr>
                                        <p:cTn id="73" dur="1" fill="hold">
                                          <p:stCondLst>
                                            <p:cond delay="0"/>
                                          </p:stCondLst>
                                        </p:cTn>
                                        <p:tgtEl>
                                          <p:spTgt spid="20"/>
                                        </p:tgtEl>
                                        <p:attrNameLst>
                                          <p:attrName>style.visibility</p:attrName>
                                        </p:attrNameLst>
                                      </p:cBhvr>
                                      <p:to>
                                        <p:strVal val="visible"/>
                                      </p:to>
                                    </p:set>
                                    <p:animEffect transition="in" filter="barn(inVertical)">
                                      <p:cBhvr>
                                        <p:cTn id="74" dur="500"/>
                                        <p:tgtEl>
                                          <p:spTgt spid="20"/>
                                        </p:tgtEl>
                                      </p:cBhvr>
                                    </p:animEffect>
                                  </p:childTnLst>
                                </p:cTn>
                              </p:par>
                            </p:childTnLst>
                          </p:cTn>
                        </p:par>
                      </p:childTnLst>
                    </p:cTn>
                  </p:par>
                  <p:par>
                    <p:cTn id="75" fill="hold">
                      <p:stCondLst>
                        <p:cond delay="indefinite"/>
                      </p:stCondLst>
                      <p:childTnLst>
                        <p:par>
                          <p:cTn id="76" fill="hold">
                            <p:stCondLst>
                              <p:cond delay="0"/>
                            </p:stCondLst>
                            <p:childTnLst>
                              <p:par>
                                <p:cTn id="77" presetID="53" presetClass="entr" presetSubtype="16" fill="hold" grpId="0" nodeType="clickEffect">
                                  <p:stCondLst>
                                    <p:cond delay="0"/>
                                  </p:stCondLst>
                                  <p:childTnLst>
                                    <p:set>
                                      <p:cBhvr>
                                        <p:cTn id="78" dur="1" fill="hold">
                                          <p:stCondLst>
                                            <p:cond delay="0"/>
                                          </p:stCondLst>
                                        </p:cTn>
                                        <p:tgtEl>
                                          <p:spTgt spid="17"/>
                                        </p:tgtEl>
                                        <p:attrNameLst>
                                          <p:attrName>style.visibility</p:attrName>
                                        </p:attrNameLst>
                                      </p:cBhvr>
                                      <p:to>
                                        <p:strVal val="visible"/>
                                      </p:to>
                                    </p:set>
                                    <p:anim calcmode="lin" valueType="num">
                                      <p:cBhvr>
                                        <p:cTn id="79" dur="500" fill="hold"/>
                                        <p:tgtEl>
                                          <p:spTgt spid="17"/>
                                        </p:tgtEl>
                                        <p:attrNameLst>
                                          <p:attrName>ppt_w</p:attrName>
                                        </p:attrNameLst>
                                      </p:cBhvr>
                                      <p:tavLst>
                                        <p:tav tm="0">
                                          <p:val>
                                            <p:fltVal val="0"/>
                                          </p:val>
                                        </p:tav>
                                        <p:tav tm="100000">
                                          <p:val>
                                            <p:strVal val="#ppt_w"/>
                                          </p:val>
                                        </p:tav>
                                      </p:tavLst>
                                    </p:anim>
                                    <p:anim calcmode="lin" valueType="num">
                                      <p:cBhvr>
                                        <p:cTn id="80" dur="500" fill="hold"/>
                                        <p:tgtEl>
                                          <p:spTgt spid="17"/>
                                        </p:tgtEl>
                                        <p:attrNameLst>
                                          <p:attrName>ppt_h</p:attrName>
                                        </p:attrNameLst>
                                      </p:cBhvr>
                                      <p:tavLst>
                                        <p:tav tm="0">
                                          <p:val>
                                            <p:fltVal val="0"/>
                                          </p:val>
                                        </p:tav>
                                        <p:tav tm="100000">
                                          <p:val>
                                            <p:strVal val="#ppt_h"/>
                                          </p:val>
                                        </p:tav>
                                      </p:tavLst>
                                    </p:anim>
                                    <p:animEffect transition="in" filter="fade">
                                      <p:cBhvr>
                                        <p:cTn id="81" dur="500"/>
                                        <p:tgtEl>
                                          <p:spTgt spid="17"/>
                                        </p:tgtEl>
                                      </p:cBhvr>
                                    </p:animEffect>
                                  </p:childTnLst>
                                </p:cTn>
                              </p:par>
                            </p:childTnLst>
                          </p:cTn>
                        </p:par>
                      </p:childTnLst>
                    </p:cTn>
                  </p:par>
                  <p:par>
                    <p:cTn id="82" fill="hold">
                      <p:stCondLst>
                        <p:cond delay="indefinite"/>
                      </p:stCondLst>
                      <p:childTnLst>
                        <p:par>
                          <p:cTn id="83" fill="hold">
                            <p:stCondLst>
                              <p:cond delay="0"/>
                            </p:stCondLst>
                            <p:childTnLst>
                              <p:par>
                                <p:cTn id="84" presetID="16" presetClass="entr" presetSubtype="21" fill="hold" grpId="0" nodeType="click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barn(inVertical)">
                                      <p:cBhvr>
                                        <p:cTn id="86" dur="500"/>
                                        <p:tgtEl>
                                          <p:spTgt spid="21"/>
                                        </p:tgtEl>
                                      </p:cBhvr>
                                    </p:animEffect>
                                  </p:childTnLst>
                                </p:cTn>
                              </p:par>
                            </p:childTnLst>
                          </p:cTn>
                        </p:par>
                      </p:childTnLst>
                    </p:cTn>
                  </p:par>
                  <p:par>
                    <p:cTn id="87" fill="hold">
                      <p:stCondLst>
                        <p:cond delay="indefinite"/>
                      </p:stCondLst>
                      <p:childTnLst>
                        <p:par>
                          <p:cTn id="88" fill="hold">
                            <p:stCondLst>
                              <p:cond delay="0"/>
                            </p:stCondLst>
                            <p:childTnLst>
                              <p:par>
                                <p:cTn id="89" presetID="53" presetClass="entr" presetSubtype="16" fill="hold" grpId="0" nodeType="clickEffect">
                                  <p:stCondLst>
                                    <p:cond delay="0"/>
                                  </p:stCondLst>
                                  <p:childTnLst>
                                    <p:set>
                                      <p:cBhvr>
                                        <p:cTn id="90" dur="1" fill="hold">
                                          <p:stCondLst>
                                            <p:cond delay="0"/>
                                          </p:stCondLst>
                                        </p:cTn>
                                        <p:tgtEl>
                                          <p:spTgt spid="18"/>
                                        </p:tgtEl>
                                        <p:attrNameLst>
                                          <p:attrName>style.visibility</p:attrName>
                                        </p:attrNameLst>
                                      </p:cBhvr>
                                      <p:to>
                                        <p:strVal val="visible"/>
                                      </p:to>
                                    </p:set>
                                    <p:anim calcmode="lin" valueType="num">
                                      <p:cBhvr>
                                        <p:cTn id="91" dur="500" fill="hold"/>
                                        <p:tgtEl>
                                          <p:spTgt spid="18"/>
                                        </p:tgtEl>
                                        <p:attrNameLst>
                                          <p:attrName>ppt_w</p:attrName>
                                        </p:attrNameLst>
                                      </p:cBhvr>
                                      <p:tavLst>
                                        <p:tav tm="0">
                                          <p:val>
                                            <p:fltVal val="0"/>
                                          </p:val>
                                        </p:tav>
                                        <p:tav tm="100000">
                                          <p:val>
                                            <p:strVal val="#ppt_w"/>
                                          </p:val>
                                        </p:tav>
                                      </p:tavLst>
                                    </p:anim>
                                    <p:anim calcmode="lin" valueType="num">
                                      <p:cBhvr>
                                        <p:cTn id="92" dur="500" fill="hold"/>
                                        <p:tgtEl>
                                          <p:spTgt spid="18"/>
                                        </p:tgtEl>
                                        <p:attrNameLst>
                                          <p:attrName>ppt_h</p:attrName>
                                        </p:attrNameLst>
                                      </p:cBhvr>
                                      <p:tavLst>
                                        <p:tav tm="0">
                                          <p:val>
                                            <p:fltVal val="0"/>
                                          </p:val>
                                        </p:tav>
                                        <p:tav tm="100000">
                                          <p:val>
                                            <p:strVal val="#ppt_h"/>
                                          </p:val>
                                        </p:tav>
                                      </p:tavLst>
                                    </p:anim>
                                    <p:animEffect transition="in" filter="fade">
                                      <p:cBhvr>
                                        <p:cTn id="93" dur="500"/>
                                        <p:tgtEl>
                                          <p:spTgt spid="18"/>
                                        </p:tgtEl>
                                      </p:cBhvr>
                                    </p:animEffect>
                                  </p:childTnLst>
                                </p:cTn>
                              </p:par>
                            </p:childTnLst>
                          </p:cTn>
                        </p:par>
                      </p:childTnLst>
                    </p:cTn>
                  </p:par>
                  <p:par>
                    <p:cTn id="94" fill="hold">
                      <p:stCondLst>
                        <p:cond delay="indefinite"/>
                      </p:stCondLst>
                      <p:childTnLst>
                        <p:par>
                          <p:cTn id="95" fill="hold">
                            <p:stCondLst>
                              <p:cond delay="0"/>
                            </p:stCondLst>
                            <p:childTnLst>
                              <p:par>
                                <p:cTn id="96" presetID="53" presetClass="entr" presetSubtype="16" fill="hold" grpId="0" nodeType="clickEffect">
                                  <p:stCondLst>
                                    <p:cond delay="0"/>
                                  </p:stCondLst>
                                  <p:childTnLst>
                                    <p:set>
                                      <p:cBhvr>
                                        <p:cTn id="97" dur="1" fill="hold">
                                          <p:stCondLst>
                                            <p:cond delay="0"/>
                                          </p:stCondLst>
                                        </p:cTn>
                                        <p:tgtEl>
                                          <p:spTgt spid="22"/>
                                        </p:tgtEl>
                                        <p:attrNameLst>
                                          <p:attrName>style.visibility</p:attrName>
                                        </p:attrNameLst>
                                      </p:cBhvr>
                                      <p:to>
                                        <p:strVal val="visible"/>
                                      </p:to>
                                    </p:set>
                                    <p:anim calcmode="lin" valueType="num">
                                      <p:cBhvr>
                                        <p:cTn id="98" dur="500" fill="hold"/>
                                        <p:tgtEl>
                                          <p:spTgt spid="22"/>
                                        </p:tgtEl>
                                        <p:attrNameLst>
                                          <p:attrName>ppt_w</p:attrName>
                                        </p:attrNameLst>
                                      </p:cBhvr>
                                      <p:tavLst>
                                        <p:tav tm="0">
                                          <p:val>
                                            <p:fltVal val="0"/>
                                          </p:val>
                                        </p:tav>
                                        <p:tav tm="100000">
                                          <p:val>
                                            <p:strVal val="#ppt_w"/>
                                          </p:val>
                                        </p:tav>
                                      </p:tavLst>
                                    </p:anim>
                                    <p:anim calcmode="lin" valueType="num">
                                      <p:cBhvr>
                                        <p:cTn id="99" dur="500" fill="hold"/>
                                        <p:tgtEl>
                                          <p:spTgt spid="22"/>
                                        </p:tgtEl>
                                        <p:attrNameLst>
                                          <p:attrName>ppt_h</p:attrName>
                                        </p:attrNameLst>
                                      </p:cBhvr>
                                      <p:tavLst>
                                        <p:tav tm="0">
                                          <p:val>
                                            <p:fltVal val="0"/>
                                          </p:val>
                                        </p:tav>
                                        <p:tav tm="100000">
                                          <p:val>
                                            <p:strVal val="#ppt_h"/>
                                          </p:val>
                                        </p:tav>
                                      </p:tavLst>
                                    </p:anim>
                                    <p:animEffect transition="in" filter="fade">
                                      <p:cBhvr>
                                        <p:cTn id="10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5"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1 - Leçon 1</a:t>
            </a:r>
            <a:endParaRPr lang="fr-FR" sz="4000" dirty="0">
              <a:latin typeface="+mn-lt"/>
            </a:endParaRPr>
          </a:p>
        </p:txBody>
      </p:sp>
      <p:sp>
        <p:nvSpPr>
          <p:cNvPr id="3" name="Sous-titre 2"/>
          <p:cNvSpPr>
            <a:spLocks noGrp="1"/>
          </p:cNvSpPr>
          <p:nvPr>
            <p:ph type="subTitle" idx="1"/>
          </p:nvPr>
        </p:nvSpPr>
        <p:spPr>
          <a:xfrm>
            <a:off x="230659" y="848497"/>
            <a:ext cx="11640065" cy="5782961"/>
          </a:xfrm>
        </p:spPr>
        <p:txBody>
          <a:bodyPr>
            <a:normAutofit/>
          </a:bodyPr>
          <a:lstStyle/>
          <a:p>
            <a:r>
              <a:rPr lang="fr-FR" b="1" dirty="0" smtClean="0"/>
              <a:t>Evaluation des mains</a:t>
            </a:r>
          </a:p>
          <a:p>
            <a:pPr algn="l"/>
            <a:r>
              <a:rPr lang="fr-FR" dirty="0" smtClean="0"/>
              <a:t>	Dès qu’il a rangé et classé ses cartes couleur par couleur, chaque joueur doit évaluer la force de son jeu.</a:t>
            </a:r>
          </a:p>
          <a:p>
            <a:pPr algn="l"/>
            <a:r>
              <a:rPr lang="fr-FR" dirty="0" smtClean="0"/>
              <a:t> 	Plus il possède d’honneur, plus son jeu est fort.</a:t>
            </a:r>
          </a:p>
          <a:p>
            <a:pPr algn="l"/>
            <a:r>
              <a:rPr lang="fr-FR" dirty="0"/>
              <a:t>	</a:t>
            </a:r>
            <a:r>
              <a:rPr lang="fr-FR" dirty="0" smtClean="0"/>
              <a:t>Pour évaluer la force d’une main, on a attribué à chacun des quatre plus gros honneurs un nombre de points appelés </a:t>
            </a:r>
            <a:r>
              <a:rPr lang="fr-FR" b="1" dirty="0"/>
              <a:t>P</a:t>
            </a:r>
            <a:r>
              <a:rPr lang="fr-FR" b="1" dirty="0" smtClean="0"/>
              <a:t>oints d’Honneur (ou points H) </a:t>
            </a:r>
            <a:r>
              <a:rPr lang="fr-FR" dirty="0" smtClean="0"/>
              <a:t>:</a:t>
            </a:r>
          </a:p>
          <a:p>
            <a:pPr algn="l"/>
            <a:endParaRPr lang="fr-FR" sz="4000" dirty="0" smtClean="0"/>
          </a:p>
          <a:p>
            <a:pPr algn="l"/>
            <a:r>
              <a:rPr lang="fr-FR" dirty="0" smtClean="0"/>
              <a:t>	Calculez </a:t>
            </a:r>
            <a:r>
              <a:rPr lang="fr-FR" dirty="0"/>
              <a:t>le nombre de points d’honneur de chaque main</a:t>
            </a:r>
          </a:p>
          <a:p>
            <a:pPr algn="l"/>
            <a:endParaRPr lang="fr-FR" b="1" dirty="0" smtClean="0"/>
          </a:p>
          <a:p>
            <a:pPr algn="l"/>
            <a:r>
              <a:rPr lang="fr-FR" b="1" dirty="0" smtClean="0"/>
              <a:t>	</a:t>
            </a:r>
            <a:endParaRPr lang="fr-FR" dirty="0">
              <a:solidFill>
                <a:srgbClr val="00B050"/>
              </a:solidFill>
            </a:endParaRPr>
          </a:p>
        </p:txBody>
      </p:sp>
      <p:sp>
        <p:nvSpPr>
          <p:cNvPr id="4" name="ZoneTexte 3"/>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
        <p:nvSpPr>
          <p:cNvPr id="6" name="Rectangle à coins arrondis 5"/>
          <p:cNvSpPr/>
          <p:nvPr/>
        </p:nvSpPr>
        <p:spPr>
          <a:xfrm>
            <a:off x="363416" y="3305900"/>
            <a:ext cx="2321168" cy="593969"/>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600" b="1" dirty="0">
                <a:solidFill>
                  <a:schemeClr val="tx1"/>
                </a:solidFill>
              </a:rPr>
              <a:t>As = 4</a:t>
            </a:r>
            <a:endParaRPr lang="fr-FR" sz="3600" dirty="0">
              <a:solidFill>
                <a:schemeClr val="tx1"/>
              </a:solidFill>
            </a:endParaRPr>
          </a:p>
        </p:txBody>
      </p:sp>
      <p:sp>
        <p:nvSpPr>
          <p:cNvPr id="7" name="Rectangle à coins arrondis 6"/>
          <p:cNvSpPr/>
          <p:nvPr/>
        </p:nvSpPr>
        <p:spPr>
          <a:xfrm>
            <a:off x="2977662" y="3305900"/>
            <a:ext cx="2321168" cy="593969"/>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600" b="1" dirty="0" smtClean="0">
                <a:solidFill>
                  <a:schemeClr val="tx1"/>
                </a:solidFill>
              </a:rPr>
              <a:t>Roi </a:t>
            </a:r>
            <a:r>
              <a:rPr lang="fr-FR" sz="3600" b="1" dirty="0">
                <a:solidFill>
                  <a:schemeClr val="tx1"/>
                </a:solidFill>
              </a:rPr>
              <a:t>= 3</a:t>
            </a:r>
            <a:endParaRPr lang="fr-FR" sz="3600" dirty="0">
              <a:solidFill>
                <a:schemeClr val="tx1"/>
              </a:solidFill>
            </a:endParaRPr>
          </a:p>
        </p:txBody>
      </p:sp>
      <p:sp>
        <p:nvSpPr>
          <p:cNvPr id="8" name="Rectangle à coins arrondis 7"/>
          <p:cNvSpPr/>
          <p:nvPr/>
        </p:nvSpPr>
        <p:spPr>
          <a:xfrm>
            <a:off x="5591908" y="3305900"/>
            <a:ext cx="2321168" cy="593969"/>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600" b="1" dirty="0" smtClean="0">
                <a:solidFill>
                  <a:schemeClr val="tx1"/>
                </a:solidFill>
              </a:rPr>
              <a:t>Dame </a:t>
            </a:r>
            <a:r>
              <a:rPr lang="fr-FR" sz="3600" b="1" dirty="0">
                <a:solidFill>
                  <a:schemeClr val="tx1"/>
                </a:solidFill>
              </a:rPr>
              <a:t>= </a:t>
            </a:r>
            <a:r>
              <a:rPr lang="fr-FR" sz="3600" b="1" dirty="0" smtClean="0">
                <a:solidFill>
                  <a:schemeClr val="tx1"/>
                </a:solidFill>
              </a:rPr>
              <a:t>2</a:t>
            </a:r>
            <a:endParaRPr lang="fr-FR" sz="3600" dirty="0">
              <a:solidFill>
                <a:schemeClr val="tx1"/>
              </a:solidFill>
            </a:endParaRPr>
          </a:p>
        </p:txBody>
      </p:sp>
      <p:sp>
        <p:nvSpPr>
          <p:cNvPr id="9" name="Rectangle à coins arrondis 8"/>
          <p:cNvSpPr/>
          <p:nvPr/>
        </p:nvSpPr>
        <p:spPr>
          <a:xfrm>
            <a:off x="8206154" y="3305900"/>
            <a:ext cx="2321168" cy="59397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600" b="1" dirty="0" smtClean="0">
                <a:solidFill>
                  <a:schemeClr val="tx1"/>
                </a:solidFill>
              </a:rPr>
              <a:t>Valet </a:t>
            </a:r>
            <a:r>
              <a:rPr lang="fr-FR" sz="3600" b="1" dirty="0">
                <a:solidFill>
                  <a:schemeClr val="tx1"/>
                </a:solidFill>
              </a:rPr>
              <a:t>= 1</a:t>
            </a:r>
            <a:endParaRPr lang="fr-FR" sz="3600" dirty="0">
              <a:solidFill>
                <a:schemeClr val="tx1"/>
              </a:solidFill>
            </a:endParaRPr>
          </a:p>
        </p:txBody>
      </p:sp>
      <p:sp>
        <p:nvSpPr>
          <p:cNvPr id="12" name="Rectangle à coins arrondis 11"/>
          <p:cNvSpPr/>
          <p:nvPr/>
        </p:nvSpPr>
        <p:spPr>
          <a:xfrm>
            <a:off x="363416" y="4439139"/>
            <a:ext cx="1938216" cy="15240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fr-FR" sz="2400" dirty="0">
                <a:solidFill>
                  <a:schemeClr val="tx1"/>
                </a:solidFill>
                <a:latin typeface="Segoe UI Black" pitchFamily="34" charset="0"/>
                <a:ea typeface="Segoe UI Black" pitchFamily="34" charset="0"/>
              </a:rPr>
              <a:t>♠ </a:t>
            </a:r>
            <a:r>
              <a:rPr lang="fr-FR" sz="2400" b="1" dirty="0">
                <a:solidFill>
                  <a:schemeClr val="tx1"/>
                </a:solidFill>
              </a:rPr>
              <a:t>R D 6 </a:t>
            </a:r>
            <a:r>
              <a:rPr lang="fr-FR" sz="2400" b="1" dirty="0" smtClean="0">
                <a:solidFill>
                  <a:schemeClr val="tx1"/>
                </a:solidFill>
              </a:rPr>
              <a:t>2</a:t>
            </a:r>
          </a:p>
          <a:p>
            <a:pPr>
              <a:defRPr/>
            </a:pPr>
            <a:r>
              <a:rPr lang="fr-FR" sz="2400" dirty="0" smtClean="0">
                <a:solidFill>
                  <a:srgbClr val="FF0000"/>
                </a:solidFill>
                <a:latin typeface="Segoe UI Black" pitchFamily="34" charset="0"/>
                <a:ea typeface="Segoe UI Black" pitchFamily="34" charset="0"/>
              </a:rPr>
              <a:t>♥</a:t>
            </a:r>
            <a:r>
              <a:rPr lang="fr-FR" sz="2400" dirty="0" smtClean="0">
                <a:solidFill>
                  <a:srgbClr val="FF0000"/>
                </a:solidFill>
              </a:rPr>
              <a:t> </a:t>
            </a:r>
            <a:r>
              <a:rPr lang="fr-FR" sz="2400" b="1" dirty="0">
                <a:solidFill>
                  <a:schemeClr val="dk1"/>
                </a:solidFill>
              </a:rPr>
              <a:t>A 4 3</a:t>
            </a:r>
            <a:endParaRPr lang="fr-FR" sz="2400" dirty="0">
              <a:solidFill>
                <a:srgbClr val="FF0000"/>
              </a:solidFill>
              <a:latin typeface="Segoe UI Black" pitchFamily="34" charset="0"/>
              <a:ea typeface="Segoe UI Black" pitchFamily="34" charset="0"/>
            </a:endParaRPr>
          </a:p>
          <a:p>
            <a:pPr>
              <a:defRPr/>
            </a:pPr>
            <a:r>
              <a:rPr lang="fr-FR" sz="2400" dirty="0">
                <a:solidFill>
                  <a:srgbClr val="FFC000"/>
                </a:solidFill>
                <a:latin typeface="Segoe UI Black" pitchFamily="34" charset="0"/>
                <a:ea typeface="Segoe UI Black" pitchFamily="34" charset="0"/>
              </a:rPr>
              <a:t>♦</a:t>
            </a:r>
            <a:r>
              <a:rPr lang="fr-FR" sz="2400" dirty="0">
                <a:solidFill>
                  <a:srgbClr val="FFC000"/>
                </a:solidFill>
              </a:rPr>
              <a:t> </a:t>
            </a:r>
            <a:r>
              <a:rPr lang="fr-FR" sz="2400" b="1" dirty="0">
                <a:solidFill>
                  <a:schemeClr val="tx1"/>
                </a:solidFill>
              </a:rPr>
              <a:t>D V 7</a:t>
            </a:r>
            <a:br>
              <a:rPr lang="fr-FR" sz="2400" b="1" dirty="0">
                <a:solidFill>
                  <a:schemeClr val="tx1"/>
                </a:solidFill>
              </a:rPr>
            </a:br>
            <a:r>
              <a:rPr lang="fr-FR" sz="2400" dirty="0">
                <a:solidFill>
                  <a:srgbClr val="00B050"/>
                </a:solidFill>
                <a:latin typeface="Segoe UI Black" pitchFamily="34" charset="0"/>
                <a:ea typeface="Segoe UI Black" pitchFamily="34" charset="0"/>
              </a:rPr>
              <a:t>♣</a:t>
            </a:r>
            <a:r>
              <a:rPr lang="fr-FR" sz="2400" dirty="0">
                <a:solidFill>
                  <a:srgbClr val="00B050"/>
                </a:solidFill>
              </a:rPr>
              <a:t> </a:t>
            </a:r>
            <a:r>
              <a:rPr lang="fr-FR" sz="2400" b="1" dirty="0">
                <a:solidFill>
                  <a:schemeClr val="dk1"/>
                </a:solidFill>
              </a:rPr>
              <a:t>6 5 2</a:t>
            </a:r>
            <a:endParaRPr lang="fr-FR" sz="2400" dirty="0"/>
          </a:p>
        </p:txBody>
      </p:sp>
      <p:sp>
        <p:nvSpPr>
          <p:cNvPr id="13" name="Rectangle à coins arrondis 12"/>
          <p:cNvSpPr/>
          <p:nvPr/>
        </p:nvSpPr>
        <p:spPr>
          <a:xfrm>
            <a:off x="2852616" y="4439139"/>
            <a:ext cx="1938216" cy="15240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fr-FR" sz="2400" dirty="0">
                <a:solidFill>
                  <a:schemeClr val="tx1"/>
                </a:solidFill>
                <a:latin typeface="Segoe UI Black" pitchFamily="34" charset="0"/>
                <a:ea typeface="Segoe UI Black" pitchFamily="34" charset="0"/>
              </a:rPr>
              <a:t>♠ </a:t>
            </a:r>
            <a:r>
              <a:rPr lang="fr-FR" sz="2400" b="1" dirty="0">
                <a:solidFill>
                  <a:schemeClr val="tx1"/>
                </a:solidFill>
              </a:rPr>
              <a:t>10 9 8 6</a:t>
            </a:r>
            <a:endParaRPr lang="fr-FR" sz="2400" dirty="0">
              <a:latin typeface="Segoe UI Black" pitchFamily="34" charset="0"/>
              <a:ea typeface="Segoe UI Black" pitchFamily="34" charset="0"/>
            </a:endParaRPr>
          </a:p>
          <a:p>
            <a:pPr>
              <a:defRPr/>
            </a:pPr>
            <a:r>
              <a:rPr lang="fr-FR" sz="2400" dirty="0">
                <a:solidFill>
                  <a:srgbClr val="FF0000"/>
                </a:solidFill>
                <a:latin typeface="Segoe UI Black" pitchFamily="34" charset="0"/>
                <a:ea typeface="Segoe UI Black" pitchFamily="34" charset="0"/>
              </a:rPr>
              <a:t>♥</a:t>
            </a:r>
            <a:r>
              <a:rPr lang="fr-FR" sz="2400" dirty="0">
                <a:solidFill>
                  <a:srgbClr val="FF0000"/>
                </a:solidFill>
              </a:rPr>
              <a:t> </a:t>
            </a:r>
            <a:r>
              <a:rPr lang="fr-FR" sz="2400" b="1" dirty="0">
                <a:solidFill>
                  <a:schemeClr val="dk1"/>
                </a:solidFill>
              </a:rPr>
              <a:t>A R D</a:t>
            </a:r>
            <a:endParaRPr lang="fr-FR" sz="2400" dirty="0">
              <a:solidFill>
                <a:srgbClr val="FF0000"/>
              </a:solidFill>
              <a:latin typeface="Segoe UI Black" pitchFamily="34" charset="0"/>
              <a:ea typeface="Segoe UI Black" pitchFamily="34" charset="0"/>
            </a:endParaRPr>
          </a:p>
          <a:p>
            <a:pPr>
              <a:defRPr/>
            </a:pPr>
            <a:r>
              <a:rPr lang="fr-FR" sz="2400" dirty="0">
                <a:solidFill>
                  <a:srgbClr val="FFC000"/>
                </a:solidFill>
                <a:latin typeface="Segoe UI Black" pitchFamily="34" charset="0"/>
                <a:ea typeface="Segoe UI Black" pitchFamily="34" charset="0"/>
              </a:rPr>
              <a:t>♦</a:t>
            </a:r>
            <a:r>
              <a:rPr lang="fr-FR" sz="2400" dirty="0">
                <a:solidFill>
                  <a:srgbClr val="FFC000"/>
                </a:solidFill>
              </a:rPr>
              <a:t> </a:t>
            </a:r>
            <a:r>
              <a:rPr lang="fr-FR" sz="2400" b="1" dirty="0">
                <a:solidFill>
                  <a:schemeClr val="tx1"/>
                </a:solidFill>
              </a:rPr>
              <a:t>7 2</a:t>
            </a:r>
            <a:br>
              <a:rPr lang="fr-FR" sz="2400" b="1" dirty="0">
                <a:solidFill>
                  <a:schemeClr val="tx1"/>
                </a:solidFill>
              </a:rPr>
            </a:br>
            <a:r>
              <a:rPr lang="fr-FR" sz="2400" dirty="0">
                <a:solidFill>
                  <a:srgbClr val="00B050"/>
                </a:solidFill>
                <a:latin typeface="Segoe UI Black" pitchFamily="34" charset="0"/>
                <a:ea typeface="Segoe UI Black" pitchFamily="34" charset="0"/>
              </a:rPr>
              <a:t>♣</a:t>
            </a:r>
            <a:r>
              <a:rPr lang="fr-FR" sz="2400" dirty="0">
                <a:solidFill>
                  <a:srgbClr val="00B050"/>
                </a:solidFill>
              </a:rPr>
              <a:t> </a:t>
            </a:r>
            <a:r>
              <a:rPr lang="fr-FR" sz="2400" b="1" dirty="0">
                <a:solidFill>
                  <a:schemeClr val="dk1"/>
                </a:solidFill>
              </a:rPr>
              <a:t>R D V </a:t>
            </a:r>
            <a:endParaRPr lang="fr-FR" sz="2400" dirty="0"/>
          </a:p>
        </p:txBody>
      </p:sp>
      <p:sp>
        <p:nvSpPr>
          <p:cNvPr id="14" name="Rectangle à coins arrondis 13"/>
          <p:cNvSpPr/>
          <p:nvPr/>
        </p:nvSpPr>
        <p:spPr>
          <a:xfrm>
            <a:off x="5341816" y="4439139"/>
            <a:ext cx="1938216" cy="15240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fr-FR" sz="2400" dirty="0">
                <a:solidFill>
                  <a:schemeClr val="tx1"/>
                </a:solidFill>
                <a:latin typeface="Segoe UI Black" pitchFamily="34" charset="0"/>
                <a:ea typeface="Segoe UI Black" pitchFamily="34" charset="0"/>
              </a:rPr>
              <a:t>♠ </a:t>
            </a:r>
            <a:r>
              <a:rPr lang="fr-FR" sz="2400" b="1" dirty="0">
                <a:solidFill>
                  <a:schemeClr val="tx1"/>
                </a:solidFill>
              </a:rPr>
              <a:t>A R </a:t>
            </a:r>
            <a:r>
              <a:rPr lang="fr-FR" sz="2400" b="1" dirty="0" smtClean="0">
                <a:solidFill>
                  <a:schemeClr val="tx1"/>
                </a:solidFill>
              </a:rPr>
              <a:t>6</a:t>
            </a:r>
            <a:r>
              <a:rPr lang="fr-FR" sz="2400" dirty="0">
                <a:latin typeface="Segoe UI Black" pitchFamily="34" charset="0"/>
                <a:ea typeface="Segoe UI Black" pitchFamily="34" charset="0"/>
              </a:rPr>
              <a:t/>
            </a:r>
            <a:br>
              <a:rPr lang="fr-FR" sz="2400" dirty="0">
                <a:latin typeface="Segoe UI Black" pitchFamily="34" charset="0"/>
                <a:ea typeface="Segoe UI Black" pitchFamily="34" charset="0"/>
              </a:rPr>
            </a:br>
            <a:r>
              <a:rPr lang="fr-FR" sz="2400" dirty="0">
                <a:solidFill>
                  <a:srgbClr val="FF0000"/>
                </a:solidFill>
                <a:latin typeface="Segoe UI Black" pitchFamily="34" charset="0"/>
                <a:ea typeface="Segoe UI Black" pitchFamily="34" charset="0"/>
              </a:rPr>
              <a:t>♥</a:t>
            </a:r>
            <a:r>
              <a:rPr lang="fr-FR" sz="2400" dirty="0">
                <a:solidFill>
                  <a:srgbClr val="FF0000"/>
                </a:solidFill>
              </a:rPr>
              <a:t> </a:t>
            </a:r>
            <a:r>
              <a:rPr lang="fr-FR" sz="2400" b="1" dirty="0">
                <a:solidFill>
                  <a:schemeClr val="dk1"/>
                </a:solidFill>
              </a:rPr>
              <a:t>V 7 5 2</a:t>
            </a:r>
            <a:endParaRPr lang="fr-FR" sz="2400" dirty="0">
              <a:solidFill>
                <a:srgbClr val="FF0000"/>
              </a:solidFill>
              <a:latin typeface="Segoe UI Black" pitchFamily="34" charset="0"/>
              <a:ea typeface="Segoe UI Black" pitchFamily="34" charset="0"/>
            </a:endParaRPr>
          </a:p>
          <a:p>
            <a:pPr>
              <a:defRPr/>
            </a:pPr>
            <a:r>
              <a:rPr lang="fr-FR" sz="2400" dirty="0">
                <a:solidFill>
                  <a:srgbClr val="FFC000"/>
                </a:solidFill>
                <a:latin typeface="Segoe UI Black" pitchFamily="34" charset="0"/>
                <a:ea typeface="Segoe UI Black" pitchFamily="34" charset="0"/>
              </a:rPr>
              <a:t>♦</a:t>
            </a:r>
            <a:r>
              <a:rPr lang="fr-FR" sz="2400" dirty="0">
                <a:solidFill>
                  <a:srgbClr val="FFC000"/>
                </a:solidFill>
              </a:rPr>
              <a:t> </a:t>
            </a:r>
            <a:r>
              <a:rPr lang="fr-FR" sz="2400" b="1" dirty="0">
                <a:solidFill>
                  <a:schemeClr val="tx1"/>
                </a:solidFill>
              </a:rPr>
              <a:t>D V 6 3</a:t>
            </a:r>
            <a:r>
              <a:rPr lang="fr-FR" sz="2400" b="1" dirty="0"/>
              <a:t/>
            </a:r>
            <a:br>
              <a:rPr lang="fr-FR" sz="2400" b="1" dirty="0"/>
            </a:br>
            <a:r>
              <a:rPr lang="fr-FR" sz="2400" dirty="0">
                <a:solidFill>
                  <a:srgbClr val="00B050"/>
                </a:solidFill>
                <a:latin typeface="Segoe UI Black" pitchFamily="34" charset="0"/>
                <a:ea typeface="Segoe UI Black" pitchFamily="34" charset="0"/>
              </a:rPr>
              <a:t>♣</a:t>
            </a:r>
            <a:r>
              <a:rPr lang="fr-FR" sz="2400" dirty="0">
                <a:solidFill>
                  <a:srgbClr val="00B050"/>
                </a:solidFill>
              </a:rPr>
              <a:t> </a:t>
            </a:r>
            <a:r>
              <a:rPr lang="fr-FR" sz="2400" b="1" dirty="0">
                <a:solidFill>
                  <a:schemeClr val="dk1"/>
                </a:solidFill>
              </a:rPr>
              <a:t>4 2</a:t>
            </a:r>
            <a:endParaRPr lang="fr-FR" sz="2400" dirty="0"/>
          </a:p>
        </p:txBody>
      </p:sp>
      <p:sp>
        <p:nvSpPr>
          <p:cNvPr id="15" name="Rectangle à coins arrondis 14"/>
          <p:cNvSpPr/>
          <p:nvPr/>
        </p:nvSpPr>
        <p:spPr>
          <a:xfrm>
            <a:off x="7831016" y="4433985"/>
            <a:ext cx="1938216" cy="15240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fr-FR" sz="2400" dirty="0">
                <a:solidFill>
                  <a:schemeClr val="tx1"/>
                </a:solidFill>
                <a:latin typeface="Segoe UI Black" pitchFamily="34" charset="0"/>
                <a:ea typeface="Segoe UI Black" pitchFamily="34" charset="0"/>
              </a:rPr>
              <a:t>♠ </a:t>
            </a:r>
            <a:r>
              <a:rPr lang="fr-FR" sz="2400" b="1" dirty="0">
                <a:solidFill>
                  <a:schemeClr val="tx1"/>
                </a:solidFill>
              </a:rPr>
              <a:t>A R D V</a:t>
            </a:r>
            <a:endParaRPr lang="fr-FR" sz="2400" dirty="0">
              <a:latin typeface="Segoe UI Black" pitchFamily="34" charset="0"/>
              <a:ea typeface="Segoe UI Black" pitchFamily="34" charset="0"/>
            </a:endParaRPr>
          </a:p>
          <a:p>
            <a:pPr>
              <a:defRPr/>
            </a:pPr>
            <a:r>
              <a:rPr lang="fr-FR" sz="2400" dirty="0">
                <a:solidFill>
                  <a:srgbClr val="FF0000"/>
                </a:solidFill>
                <a:latin typeface="Segoe UI Black" pitchFamily="34" charset="0"/>
                <a:ea typeface="Segoe UI Black" pitchFamily="34" charset="0"/>
              </a:rPr>
              <a:t>♥</a:t>
            </a:r>
            <a:r>
              <a:rPr lang="fr-FR" sz="2400" dirty="0">
                <a:solidFill>
                  <a:srgbClr val="FF0000"/>
                </a:solidFill>
              </a:rPr>
              <a:t> </a:t>
            </a:r>
            <a:r>
              <a:rPr lang="fr-FR" sz="2400" b="1" dirty="0">
                <a:solidFill>
                  <a:schemeClr val="dk1"/>
                </a:solidFill>
              </a:rPr>
              <a:t>A R D</a:t>
            </a:r>
            <a:br>
              <a:rPr lang="fr-FR" sz="2400" b="1" dirty="0">
                <a:solidFill>
                  <a:schemeClr val="dk1"/>
                </a:solidFill>
              </a:rPr>
            </a:br>
            <a:r>
              <a:rPr lang="fr-FR" sz="2400" dirty="0">
                <a:solidFill>
                  <a:srgbClr val="FFC000"/>
                </a:solidFill>
                <a:latin typeface="Segoe UI Black" pitchFamily="34" charset="0"/>
                <a:ea typeface="Segoe UI Black" pitchFamily="34" charset="0"/>
              </a:rPr>
              <a:t>♦</a:t>
            </a:r>
            <a:r>
              <a:rPr lang="fr-FR" sz="2400" dirty="0">
                <a:solidFill>
                  <a:srgbClr val="FFC000"/>
                </a:solidFill>
              </a:rPr>
              <a:t> </a:t>
            </a:r>
            <a:r>
              <a:rPr lang="fr-FR" sz="2400" b="1" dirty="0">
                <a:solidFill>
                  <a:schemeClr val="tx1"/>
                </a:solidFill>
              </a:rPr>
              <a:t>A R D</a:t>
            </a:r>
            <a:br>
              <a:rPr lang="fr-FR" sz="2400" b="1" dirty="0">
                <a:solidFill>
                  <a:schemeClr val="tx1"/>
                </a:solidFill>
              </a:rPr>
            </a:br>
            <a:r>
              <a:rPr lang="fr-FR" sz="2400" dirty="0">
                <a:solidFill>
                  <a:srgbClr val="00B050"/>
                </a:solidFill>
                <a:latin typeface="Segoe UI Black" pitchFamily="34" charset="0"/>
                <a:ea typeface="Segoe UI Black" pitchFamily="34" charset="0"/>
              </a:rPr>
              <a:t>♣</a:t>
            </a:r>
            <a:r>
              <a:rPr lang="fr-FR" sz="2400" dirty="0">
                <a:solidFill>
                  <a:srgbClr val="00B050"/>
                </a:solidFill>
              </a:rPr>
              <a:t> </a:t>
            </a:r>
            <a:r>
              <a:rPr lang="fr-FR" sz="2400" b="1" dirty="0">
                <a:solidFill>
                  <a:schemeClr val="dk1"/>
                </a:solidFill>
              </a:rPr>
              <a:t>A R D</a:t>
            </a:r>
            <a:endParaRPr lang="fr-FR" sz="2400" dirty="0"/>
          </a:p>
        </p:txBody>
      </p:sp>
      <p:sp>
        <p:nvSpPr>
          <p:cNvPr id="16" name="Rectangle à coins arrondis 15"/>
          <p:cNvSpPr/>
          <p:nvPr/>
        </p:nvSpPr>
        <p:spPr>
          <a:xfrm>
            <a:off x="363416" y="6017094"/>
            <a:ext cx="1938215" cy="55010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t>12 points H</a:t>
            </a:r>
          </a:p>
        </p:txBody>
      </p:sp>
      <p:sp>
        <p:nvSpPr>
          <p:cNvPr id="17" name="Rectangle à coins arrondis 16"/>
          <p:cNvSpPr/>
          <p:nvPr/>
        </p:nvSpPr>
        <p:spPr>
          <a:xfrm>
            <a:off x="2852615" y="6017094"/>
            <a:ext cx="1938215" cy="55010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t>15 </a:t>
            </a:r>
            <a:r>
              <a:rPr lang="fr-FR" sz="2400" b="1" dirty="0"/>
              <a:t>points H</a:t>
            </a:r>
          </a:p>
        </p:txBody>
      </p:sp>
      <p:sp>
        <p:nvSpPr>
          <p:cNvPr id="18" name="Rectangle à coins arrondis 17"/>
          <p:cNvSpPr/>
          <p:nvPr/>
        </p:nvSpPr>
        <p:spPr>
          <a:xfrm>
            <a:off x="5341816" y="6017094"/>
            <a:ext cx="1938215" cy="55010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t>11 </a:t>
            </a:r>
            <a:r>
              <a:rPr lang="fr-FR" sz="2400" b="1" dirty="0"/>
              <a:t>points H</a:t>
            </a:r>
          </a:p>
        </p:txBody>
      </p:sp>
      <p:sp>
        <p:nvSpPr>
          <p:cNvPr id="19" name="Rectangle à coins arrondis 18"/>
          <p:cNvSpPr/>
          <p:nvPr/>
        </p:nvSpPr>
        <p:spPr>
          <a:xfrm>
            <a:off x="7831016" y="6017093"/>
            <a:ext cx="1938215" cy="55010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t>37 </a:t>
            </a:r>
            <a:r>
              <a:rPr lang="fr-FR" sz="2400" b="1" dirty="0"/>
              <a:t>points H</a:t>
            </a:r>
          </a:p>
        </p:txBody>
      </p:sp>
    </p:spTree>
    <p:extLst>
      <p:ext uri="{BB962C8B-B14F-4D97-AF65-F5344CB8AC3E}">
        <p14:creationId xmlns:p14="http://schemas.microsoft.com/office/powerpoint/2010/main" val="3853590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fltVal val="0"/>
                                          </p:val>
                                        </p:tav>
                                        <p:tav tm="100000">
                                          <p:val>
                                            <p:strVal val="#ppt_w"/>
                                          </p:val>
                                        </p:tav>
                                      </p:tavLst>
                                    </p:anim>
                                    <p:anim calcmode="lin" valueType="num">
                                      <p:cBhvr>
                                        <p:cTn id="26" dur="500" fill="hold"/>
                                        <p:tgtEl>
                                          <p:spTgt spid="6"/>
                                        </p:tgtEl>
                                        <p:attrNameLst>
                                          <p:attrName>ppt_h</p:attrName>
                                        </p:attrNameLst>
                                      </p:cBhvr>
                                      <p:tavLst>
                                        <p:tav tm="0">
                                          <p:val>
                                            <p:fltVal val="0"/>
                                          </p:val>
                                        </p:tav>
                                        <p:tav tm="100000">
                                          <p:val>
                                            <p:strVal val="#ppt_h"/>
                                          </p:val>
                                        </p:tav>
                                      </p:tavLst>
                                    </p:anim>
                                    <p:animEffect transition="in" filter="fade">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p:cTn id="32" dur="500" fill="hold"/>
                                        <p:tgtEl>
                                          <p:spTgt spid="7"/>
                                        </p:tgtEl>
                                        <p:attrNameLst>
                                          <p:attrName>ppt_w</p:attrName>
                                        </p:attrNameLst>
                                      </p:cBhvr>
                                      <p:tavLst>
                                        <p:tav tm="0">
                                          <p:val>
                                            <p:fltVal val="0"/>
                                          </p:val>
                                        </p:tav>
                                        <p:tav tm="100000">
                                          <p:val>
                                            <p:strVal val="#ppt_w"/>
                                          </p:val>
                                        </p:tav>
                                      </p:tavLst>
                                    </p:anim>
                                    <p:anim calcmode="lin" valueType="num">
                                      <p:cBhvr>
                                        <p:cTn id="33" dur="500" fill="hold"/>
                                        <p:tgtEl>
                                          <p:spTgt spid="7"/>
                                        </p:tgtEl>
                                        <p:attrNameLst>
                                          <p:attrName>ppt_h</p:attrName>
                                        </p:attrNameLst>
                                      </p:cBhvr>
                                      <p:tavLst>
                                        <p:tav tm="0">
                                          <p:val>
                                            <p:fltVal val="0"/>
                                          </p:val>
                                        </p:tav>
                                        <p:tav tm="100000">
                                          <p:val>
                                            <p:strVal val="#ppt_h"/>
                                          </p:val>
                                        </p:tav>
                                      </p:tavLst>
                                    </p:anim>
                                    <p:animEffect transition="in" filter="fade">
                                      <p:cBhvr>
                                        <p:cTn id="34" dur="500"/>
                                        <p:tgtEl>
                                          <p:spTgt spid="7"/>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grpId="0" nodeType="click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p:cTn id="39" dur="500" fill="hold"/>
                                        <p:tgtEl>
                                          <p:spTgt spid="8"/>
                                        </p:tgtEl>
                                        <p:attrNameLst>
                                          <p:attrName>ppt_w</p:attrName>
                                        </p:attrNameLst>
                                      </p:cBhvr>
                                      <p:tavLst>
                                        <p:tav tm="0">
                                          <p:val>
                                            <p:fltVal val="0"/>
                                          </p:val>
                                        </p:tav>
                                        <p:tav tm="100000">
                                          <p:val>
                                            <p:strVal val="#ppt_w"/>
                                          </p:val>
                                        </p:tav>
                                      </p:tavLst>
                                    </p:anim>
                                    <p:anim calcmode="lin" valueType="num">
                                      <p:cBhvr>
                                        <p:cTn id="40" dur="500" fill="hold"/>
                                        <p:tgtEl>
                                          <p:spTgt spid="8"/>
                                        </p:tgtEl>
                                        <p:attrNameLst>
                                          <p:attrName>ppt_h</p:attrName>
                                        </p:attrNameLst>
                                      </p:cBhvr>
                                      <p:tavLst>
                                        <p:tav tm="0">
                                          <p:val>
                                            <p:fltVal val="0"/>
                                          </p:val>
                                        </p:tav>
                                        <p:tav tm="100000">
                                          <p:val>
                                            <p:strVal val="#ppt_h"/>
                                          </p:val>
                                        </p:tav>
                                      </p:tavLst>
                                    </p:anim>
                                    <p:animEffect transition="in" filter="fade">
                                      <p:cBhvr>
                                        <p:cTn id="41" dur="500"/>
                                        <p:tgtEl>
                                          <p:spTgt spid="8"/>
                                        </p:tgtEl>
                                      </p:cBhvr>
                                    </p:animEffect>
                                  </p:childTnLst>
                                </p:cTn>
                              </p:par>
                            </p:childTnLst>
                          </p:cTn>
                        </p:par>
                      </p:childTnLst>
                    </p:cTn>
                  </p:par>
                  <p:par>
                    <p:cTn id="42" fill="hold">
                      <p:stCondLst>
                        <p:cond delay="indefinite"/>
                      </p:stCondLst>
                      <p:childTnLst>
                        <p:par>
                          <p:cTn id="43" fill="hold">
                            <p:stCondLst>
                              <p:cond delay="0"/>
                            </p:stCondLst>
                            <p:childTnLst>
                              <p:par>
                                <p:cTn id="44" presetID="53" presetClass="entr" presetSubtype="16" fill="hold" grpId="0" nodeType="click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p:cTn id="46" dur="500" fill="hold"/>
                                        <p:tgtEl>
                                          <p:spTgt spid="9"/>
                                        </p:tgtEl>
                                        <p:attrNameLst>
                                          <p:attrName>ppt_w</p:attrName>
                                        </p:attrNameLst>
                                      </p:cBhvr>
                                      <p:tavLst>
                                        <p:tav tm="0">
                                          <p:val>
                                            <p:fltVal val="0"/>
                                          </p:val>
                                        </p:tav>
                                        <p:tav tm="100000">
                                          <p:val>
                                            <p:strVal val="#ppt_w"/>
                                          </p:val>
                                        </p:tav>
                                      </p:tavLst>
                                    </p:anim>
                                    <p:anim calcmode="lin" valueType="num">
                                      <p:cBhvr>
                                        <p:cTn id="47" dur="500" fill="hold"/>
                                        <p:tgtEl>
                                          <p:spTgt spid="9"/>
                                        </p:tgtEl>
                                        <p:attrNameLst>
                                          <p:attrName>ppt_h</p:attrName>
                                        </p:attrNameLst>
                                      </p:cBhvr>
                                      <p:tavLst>
                                        <p:tav tm="0">
                                          <p:val>
                                            <p:fltVal val="0"/>
                                          </p:val>
                                        </p:tav>
                                        <p:tav tm="100000">
                                          <p:val>
                                            <p:strVal val="#ppt_h"/>
                                          </p:val>
                                        </p:tav>
                                      </p:tavLst>
                                    </p:anim>
                                    <p:animEffect transition="in" filter="fade">
                                      <p:cBhvr>
                                        <p:cTn id="48" dur="500"/>
                                        <p:tgtEl>
                                          <p:spTgt spid="9"/>
                                        </p:tgtEl>
                                      </p:cBhvr>
                                    </p:animEffec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53" presetClass="entr" presetSubtype="16" fill="hold" grpId="0" nodeType="click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p:cTn id="57" dur="500" fill="hold"/>
                                        <p:tgtEl>
                                          <p:spTgt spid="12"/>
                                        </p:tgtEl>
                                        <p:attrNameLst>
                                          <p:attrName>ppt_w</p:attrName>
                                        </p:attrNameLst>
                                      </p:cBhvr>
                                      <p:tavLst>
                                        <p:tav tm="0">
                                          <p:val>
                                            <p:fltVal val="0"/>
                                          </p:val>
                                        </p:tav>
                                        <p:tav tm="100000">
                                          <p:val>
                                            <p:strVal val="#ppt_w"/>
                                          </p:val>
                                        </p:tav>
                                      </p:tavLst>
                                    </p:anim>
                                    <p:anim calcmode="lin" valueType="num">
                                      <p:cBhvr>
                                        <p:cTn id="58" dur="500" fill="hold"/>
                                        <p:tgtEl>
                                          <p:spTgt spid="12"/>
                                        </p:tgtEl>
                                        <p:attrNameLst>
                                          <p:attrName>ppt_h</p:attrName>
                                        </p:attrNameLst>
                                      </p:cBhvr>
                                      <p:tavLst>
                                        <p:tav tm="0">
                                          <p:val>
                                            <p:fltVal val="0"/>
                                          </p:val>
                                        </p:tav>
                                        <p:tav tm="100000">
                                          <p:val>
                                            <p:strVal val="#ppt_h"/>
                                          </p:val>
                                        </p:tav>
                                      </p:tavLst>
                                    </p:anim>
                                    <p:animEffect transition="in" filter="fade">
                                      <p:cBhvr>
                                        <p:cTn id="59" dur="500"/>
                                        <p:tgtEl>
                                          <p:spTgt spid="12"/>
                                        </p:tgtEl>
                                      </p:cBhvr>
                                    </p:animEffect>
                                  </p:childTnLst>
                                </p:cTn>
                              </p:par>
                            </p:childTnLst>
                          </p:cTn>
                        </p:par>
                      </p:childTnLst>
                    </p:cTn>
                  </p:par>
                  <p:par>
                    <p:cTn id="60" fill="hold">
                      <p:stCondLst>
                        <p:cond delay="indefinite"/>
                      </p:stCondLst>
                      <p:childTnLst>
                        <p:par>
                          <p:cTn id="61" fill="hold">
                            <p:stCondLst>
                              <p:cond delay="0"/>
                            </p:stCondLst>
                            <p:childTnLst>
                              <p:par>
                                <p:cTn id="62" presetID="16" presetClass="entr" presetSubtype="21" fill="hold" grpId="0" nodeType="clickEffect">
                                  <p:stCondLst>
                                    <p:cond delay="0"/>
                                  </p:stCondLst>
                                  <p:childTnLst>
                                    <p:set>
                                      <p:cBhvr>
                                        <p:cTn id="63" dur="1" fill="hold">
                                          <p:stCondLst>
                                            <p:cond delay="0"/>
                                          </p:stCondLst>
                                        </p:cTn>
                                        <p:tgtEl>
                                          <p:spTgt spid="16"/>
                                        </p:tgtEl>
                                        <p:attrNameLst>
                                          <p:attrName>style.visibility</p:attrName>
                                        </p:attrNameLst>
                                      </p:cBhvr>
                                      <p:to>
                                        <p:strVal val="visible"/>
                                      </p:to>
                                    </p:set>
                                    <p:animEffect transition="in" filter="barn(inVertical)">
                                      <p:cBhvr>
                                        <p:cTn id="64" dur="500"/>
                                        <p:tgtEl>
                                          <p:spTgt spid="16"/>
                                        </p:tgtEl>
                                      </p:cBhvr>
                                    </p:animEffect>
                                  </p:childTnLst>
                                </p:cTn>
                              </p:par>
                            </p:childTnLst>
                          </p:cTn>
                        </p:par>
                      </p:childTnLst>
                    </p:cTn>
                  </p:par>
                  <p:par>
                    <p:cTn id="65" fill="hold">
                      <p:stCondLst>
                        <p:cond delay="indefinite"/>
                      </p:stCondLst>
                      <p:childTnLst>
                        <p:par>
                          <p:cTn id="66" fill="hold">
                            <p:stCondLst>
                              <p:cond delay="0"/>
                            </p:stCondLst>
                            <p:childTnLst>
                              <p:par>
                                <p:cTn id="67" presetID="53" presetClass="entr" presetSubtype="16" fill="hold" grpId="0" nodeType="clickEffect">
                                  <p:stCondLst>
                                    <p:cond delay="0"/>
                                  </p:stCondLst>
                                  <p:childTnLst>
                                    <p:set>
                                      <p:cBhvr>
                                        <p:cTn id="68" dur="1" fill="hold">
                                          <p:stCondLst>
                                            <p:cond delay="0"/>
                                          </p:stCondLst>
                                        </p:cTn>
                                        <p:tgtEl>
                                          <p:spTgt spid="13"/>
                                        </p:tgtEl>
                                        <p:attrNameLst>
                                          <p:attrName>style.visibility</p:attrName>
                                        </p:attrNameLst>
                                      </p:cBhvr>
                                      <p:to>
                                        <p:strVal val="visible"/>
                                      </p:to>
                                    </p:set>
                                    <p:anim calcmode="lin" valueType="num">
                                      <p:cBhvr>
                                        <p:cTn id="69" dur="500" fill="hold"/>
                                        <p:tgtEl>
                                          <p:spTgt spid="13"/>
                                        </p:tgtEl>
                                        <p:attrNameLst>
                                          <p:attrName>ppt_w</p:attrName>
                                        </p:attrNameLst>
                                      </p:cBhvr>
                                      <p:tavLst>
                                        <p:tav tm="0">
                                          <p:val>
                                            <p:fltVal val="0"/>
                                          </p:val>
                                        </p:tav>
                                        <p:tav tm="100000">
                                          <p:val>
                                            <p:strVal val="#ppt_w"/>
                                          </p:val>
                                        </p:tav>
                                      </p:tavLst>
                                    </p:anim>
                                    <p:anim calcmode="lin" valueType="num">
                                      <p:cBhvr>
                                        <p:cTn id="70" dur="500" fill="hold"/>
                                        <p:tgtEl>
                                          <p:spTgt spid="13"/>
                                        </p:tgtEl>
                                        <p:attrNameLst>
                                          <p:attrName>ppt_h</p:attrName>
                                        </p:attrNameLst>
                                      </p:cBhvr>
                                      <p:tavLst>
                                        <p:tav tm="0">
                                          <p:val>
                                            <p:fltVal val="0"/>
                                          </p:val>
                                        </p:tav>
                                        <p:tav tm="100000">
                                          <p:val>
                                            <p:strVal val="#ppt_h"/>
                                          </p:val>
                                        </p:tav>
                                      </p:tavLst>
                                    </p:anim>
                                    <p:animEffect transition="in" filter="fade">
                                      <p:cBhvr>
                                        <p:cTn id="71" dur="500"/>
                                        <p:tgtEl>
                                          <p:spTgt spid="13"/>
                                        </p:tgtEl>
                                      </p:cBhvr>
                                    </p:animEffect>
                                  </p:childTnLst>
                                </p:cTn>
                              </p:par>
                            </p:childTnLst>
                          </p:cTn>
                        </p:par>
                      </p:childTnLst>
                    </p:cTn>
                  </p:par>
                  <p:par>
                    <p:cTn id="72" fill="hold">
                      <p:stCondLst>
                        <p:cond delay="indefinite"/>
                      </p:stCondLst>
                      <p:childTnLst>
                        <p:par>
                          <p:cTn id="73" fill="hold">
                            <p:stCondLst>
                              <p:cond delay="0"/>
                            </p:stCondLst>
                            <p:childTnLst>
                              <p:par>
                                <p:cTn id="74" presetID="16" presetClass="entr" presetSubtype="21" fill="hold" grpId="0" nodeType="click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barn(inVertical)">
                                      <p:cBhvr>
                                        <p:cTn id="76" dur="500"/>
                                        <p:tgtEl>
                                          <p:spTgt spid="17"/>
                                        </p:tgtEl>
                                      </p:cBhvr>
                                    </p:animEffect>
                                  </p:childTnLst>
                                </p:cTn>
                              </p:par>
                            </p:childTnLst>
                          </p:cTn>
                        </p:par>
                      </p:childTnLst>
                    </p:cTn>
                  </p:par>
                  <p:par>
                    <p:cTn id="77" fill="hold">
                      <p:stCondLst>
                        <p:cond delay="indefinite"/>
                      </p:stCondLst>
                      <p:childTnLst>
                        <p:par>
                          <p:cTn id="78" fill="hold">
                            <p:stCondLst>
                              <p:cond delay="0"/>
                            </p:stCondLst>
                            <p:childTnLst>
                              <p:par>
                                <p:cTn id="79" presetID="53" presetClass="entr" presetSubtype="16" fill="hold" grpId="0" nodeType="clickEffect">
                                  <p:stCondLst>
                                    <p:cond delay="0"/>
                                  </p:stCondLst>
                                  <p:childTnLst>
                                    <p:set>
                                      <p:cBhvr>
                                        <p:cTn id="80" dur="1" fill="hold">
                                          <p:stCondLst>
                                            <p:cond delay="0"/>
                                          </p:stCondLst>
                                        </p:cTn>
                                        <p:tgtEl>
                                          <p:spTgt spid="14"/>
                                        </p:tgtEl>
                                        <p:attrNameLst>
                                          <p:attrName>style.visibility</p:attrName>
                                        </p:attrNameLst>
                                      </p:cBhvr>
                                      <p:to>
                                        <p:strVal val="visible"/>
                                      </p:to>
                                    </p:set>
                                    <p:anim calcmode="lin" valueType="num">
                                      <p:cBhvr>
                                        <p:cTn id="81" dur="500" fill="hold"/>
                                        <p:tgtEl>
                                          <p:spTgt spid="14"/>
                                        </p:tgtEl>
                                        <p:attrNameLst>
                                          <p:attrName>ppt_w</p:attrName>
                                        </p:attrNameLst>
                                      </p:cBhvr>
                                      <p:tavLst>
                                        <p:tav tm="0">
                                          <p:val>
                                            <p:fltVal val="0"/>
                                          </p:val>
                                        </p:tav>
                                        <p:tav tm="100000">
                                          <p:val>
                                            <p:strVal val="#ppt_w"/>
                                          </p:val>
                                        </p:tav>
                                      </p:tavLst>
                                    </p:anim>
                                    <p:anim calcmode="lin" valueType="num">
                                      <p:cBhvr>
                                        <p:cTn id="82" dur="500" fill="hold"/>
                                        <p:tgtEl>
                                          <p:spTgt spid="14"/>
                                        </p:tgtEl>
                                        <p:attrNameLst>
                                          <p:attrName>ppt_h</p:attrName>
                                        </p:attrNameLst>
                                      </p:cBhvr>
                                      <p:tavLst>
                                        <p:tav tm="0">
                                          <p:val>
                                            <p:fltVal val="0"/>
                                          </p:val>
                                        </p:tav>
                                        <p:tav tm="100000">
                                          <p:val>
                                            <p:strVal val="#ppt_h"/>
                                          </p:val>
                                        </p:tav>
                                      </p:tavLst>
                                    </p:anim>
                                    <p:animEffect transition="in" filter="fade">
                                      <p:cBhvr>
                                        <p:cTn id="83" dur="500"/>
                                        <p:tgtEl>
                                          <p:spTgt spid="14"/>
                                        </p:tgtEl>
                                      </p:cBhvr>
                                    </p:animEffect>
                                  </p:childTnLst>
                                </p:cTn>
                              </p:par>
                            </p:childTnLst>
                          </p:cTn>
                        </p:par>
                      </p:childTnLst>
                    </p:cTn>
                  </p:par>
                  <p:par>
                    <p:cTn id="84" fill="hold">
                      <p:stCondLst>
                        <p:cond delay="indefinite"/>
                      </p:stCondLst>
                      <p:childTnLst>
                        <p:par>
                          <p:cTn id="85" fill="hold">
                            <p:stCondLst>
                              <p:cond delay="0"/>
                            </p:stCondLst>
                            <p:childTnLst>
                              <p:par>
                                <p:cTn id="86" presetID="16" presetClass="entr" presetSubtype="21" fill="hold" grpId="0" nodeType="clickEffect">
                                  <p:stCondLst>
                                    <p:cond delay="0"/>
                                  </p:stCondLst>
                                  <p:childTnLst>
                                    <p:set>
                                      <p:cBhvr>
                                        <p:cTn id="87" dur="1" fill="hold">
                                          <p:stCondLst>
                                            <p:cond delay="0"/>
                                          </p:stCondLst>
                                        </p:cTn>
                                        <p:tgtEl>
                                          <p:spTgt spid="18"/>
                                        </p:tgtEl>
                                        <p:attrNameLst>
                                          <p:attrName>style.visibility</p:attrName>
                                        </p:attrNameLst>
                                      </p:cBhvr>
                                      <p:to>
                                        <p:strVal val="visible"/>
                                      </p:to>
                                    </p:set>
                                    <p:animEffect transition="in" filter="barn(inVertical)">
                                      <p:cBhvr>
                                        <p:cTn id="88" dur="500"/>
                                        <p:tgtEl>
                                          <p:spTgt spid="18"/>
                                        </p:tgtEl>
                                      </p:cBhvr>
                                    </p:animEffect>
                                  </p:childTnLst>
                                </p:cTn>
                              </p:par>
                            </p:childTnLst>
                          </p:cTn>
                        </p:par>
                      </p:childTnLst>
                    </p:cTn>
                  </p:par>
                  <p:par>
                    <p:cTn id="89" fill="hold">
                      <p:stCondLst>
                        <p:cond delay="indefinite"/>
                      </p:stCondLst>
                      <p:childTnLst>
                        <p:par>
                          <p:cTn id="90" fill="hold">
                            <p:stCondLst>
                              <p:cond delay="0"/>
                            </p:stCondLst>
                            <p:childTnLst>
                              <p:par>
                                <p:cTn id="91" presetID="53" presetClass="entr" presetSubtype="16" fill="hold" grpId="0" nodeType="clickEffect">
                                  <p:stCondLst>
                                    <p:cond delay="0"/>
                                  </p:stCondLst>
                                  <p:childTnLst>
                                    <p:set>
                                      <p:cBhvr>
                                        <p:cTn id="92" dur="1" fill="hold">
                                          <p:stCondLst>
                                            <p:cond delay="0"/>
                                          </p:stCondLst>
                                        </p:cTn>
                                        <p:tgtEl>
                                          <p:spTgt spid="15"/>
                                        </p:tgtEl>
                                        <p:attrNameLst>
                                          <p:attrName>style.visibility</p:attrName>
                                        </p:attrNameLst>
                                      </p:cBhvr>
                                      <p:to>
                                        <p:strVal val="visible"/>
                                      </p:to>
                                    </p:set>
                                    <p:anim calcmode="lin" valueType="num">
                                      <p:cBhvr>
                                        <p:cTn id="93" dur="500" fill="hold"/>
                                        <p:tgtEl>
                                          <p:spTgt spid="15"/>
                                        </p:tgtEl>
                                        <p:attrNameLst>
                                          <p:attrName>ppt_w</p:attrName>
                                        </p:attrNameLst>
                                      </p:cBhvr>
                                      <p:tavLst>
                                        <p:tav tm="0">
                                          <p:val>
                                            <p:fltVal val="0"/>
                                          </p:val>
                                        </p:tav>
                                        <p:tav tm="100000">
                                          <p:val>
                                            <p:strVal val="#ppt_w"/>
                                          </p:val>
                                        </p:tav>
                                      </p:tavLst>
                                    </p:anim>
                                    <p:anim calcmode="lin" valueType="num">
                                      <p:cBhvr>
                                        <p:cTn id="94" dur="500" fill="hold"/>
                                        <p:tgtEl>
                                          <p:spTgt spid="15"/>
                                        </p:tgtEl>
                                        <p:attrNameLst>
                                          <p:attrName>ppt_h</p:attrName>
                                        </p:attrNameLst>
                                      </p:cBhvr>
                                      <p:tavLst>
                                        <p:tav tm="0">
                                          <p:val>
                                            <p:fltVal val="0"/>
                                          </p:val>
                                        </p:tav>
                                        <p:tav tm="100000">
                                          <p:val>
                                            <p:strVal val="#ppt_h"/>
                                          </p:val>
                                        </p:tav>
                                      </p:tavLst>
                                    </p:anim>
                                    <p:animEffect transition="in" filter="fade">
                                      <p:cBhvr>
                                        <p:cTn id="95" dur="500"/>
                                        <p:tgtEl>
                                          <p:spTgt spid="15"/>
                                        </p:tgtEl>
                                      </p:cBhvr>
                                    </p:animEffect>
                                  </p:childTnLst>
                                </p:cTn>
                              </p:par>
                            </p:childTnLst>
                          </p:cTn>
                        </p:par>
                      </p:childTnLst>
                    </p:cTn>
                  </p:par>
                  <p:par>
                    <p:cTn id="96" fill="hold">
                      <p:stCondLst>
                        <p:cond delay="indefinite"/>
                      </p:stCondLst>
                      <p:childTnLst>
                        <p:par>
                          <p:cTn id="97" fill="hold">
                            <p:stCondLst>
                              <p:cond delay="0"/>
                            </p:stCondLst>
                            <p:childTnLst>
                              <p:par>
                                <p:cTn id="98" presetID="16" presetClass="entr" presetSubtype="21" fill="hold" grpId="0" nodeType="clickEffect">
                                  <p:stCondLst>
                                    <p:cond delay="0"/>
                                  </p:stCondLst>
                                  <p:childTnLst>
                                    <p:set>
                                      <p:cBhvr>
                                        <p:cTn id="99" dur="1" fill="hold">
                                          <p:stCondLst>
                                            <p:cond delay="0"/>
                                          </p:stCondLst>
                                        </p:cTn>
                                        <p:tgtEl>
                                          <p:spTgt spid="19"/>
                                        </p:tgtEl>
                                        <p:attrNameLst>
                                          <p:attrName>style.visibility</p:attrName>
                                        </p:attrNameLst>
                                      </p:cBhvr>
                                      <p:to>
                                        <p:strVal val="visible"/>
                                      </p:to>
                                    </p:set>
                                    <p:animEffect transition="in" filter="barn(inVertical)">
                                      <p:cBhvr>
                                        <p:cTn id="10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2" grpId="0" animBg="1"/>
      <p:bldP spid="13" grpId="0" animBg="1"/>
      <p:bldP spid="14" grpId="0" animBg="1"/>
      <p:bldP spid="15" grpId="0" animBg="1"/>
      <p:bldP spid="16" grpId="0" animBg="1"/>
      <p:bldP spid="17" grpId="0" animBg="1"/>
      <p:bldP spid="18" grpId="0" animBg="1"/>
      <p:bldP spid="1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1 - Leçon 1</a:t>
            </a:r>
            <a:endParaRPr lang="fr-FR" sz="4000" dirty="0">
              <a:latin typeface="+mn-lt"/>
            </a:endParaRPr>
          </a:p>
        </p:txBody>
      </p:sp>
      <p:sp>
        <p:nvSpPr>
          <p:cNvPr id="3" name="Sous-titre 2"/>
          <p:cNvSpPr>
            <a:spLocks noGrp="1"/>
          </p:cNvSpPr>
          <p:nvPr>
            <p:ph type="subTitle" idx="1"/>
          </p:nvPr>
        </p:nvSpPr>
        <p:spPr>
          <a:xfrm>
            <a:off x="230659" y="848497"/>
            <a:ext cx="11640065" cy="5782961"/>
          </a:xfrm>
        </p:spPr>
        <p:txBody>
          <a:bodyPr/>
          <a:lstStyle/>
          <a:p>
            <a:r>
              <a:rPr lang="fr-FR" b="1" dirty="0" smtClean="0"/>
              <a:t>La table de décision</a:t>
            </a:r>
          </a:p>
          <a:p>
            <a:pPr algn="l"/>
            <a:r>
              <a:rPr lang="fr-FR" dirty="0" smtClean="0"/>
              <a:t>	Il existe une correspondance </a:t>
            </a:r>
            <a:r>
              <a:rPr lang="fr-FR" b="1" dirty="0" smtClean="0"/>
              <a:t>statistique</a:t>
            </a:r>
            <a:r>
              <a:rPr lang="fr-FR" dirty="0" smtClean="0"/>
              <a:t> entre le nombre de points détenus par un camp et le ombre de levées qu’il était capable de réaliser. </a:t>
            </a:r>
          </a:p>
          <a:p>
            <a:pPr algn="l"/>
            <a:r>
              <a:rPr lang="fr-FR" dirty="0" smtClean="0"/>
              <a:t>	Cette correspondance est appelée </a:t>
            </a:r>
            <a:r>
              <a:rPr lang="fr-FR" b="1" dirty="0" smtClean="0"/>
              <a:t>Table de décision.</a:t>
            </a:r>
          </a:p>
          <a:p>
            <a:pPr algn="l"/>
            <a:r>
              <a:rPr lang="fr-FR" b="1" dirty="0" smtClean="0"/>
              <a:t>	</a:t>
            </a:r>
            <a:r>
              <a:rPr lang="fr-FR" dirty="0" smtClean="0"/>
              <a:t>Elle permet aux joueurs de connaître les fourchettes de points nécessaire à la réalisation de tel ou tel contrat.</a:t>
            </a:r>
          </a:p>
          <a:p>
            <a:pPr algn="l"/>
            <a:endParaRPr lang="fr-FR" dirty="0" smtClean="0"/>
          </a:p>
          <a:p>
            <a:pPr algn="l"/>
            <a:endParaRPr lang="fr-FR" dirty="0"/>
          </a:p>
          <a:p>
            <a:pPr algn="l"/>
            <a:r>
              <a:rPr lang="fr-FR" b="1" dirty="0" smtClean="0"/>
              <a:t>	</a:t>
            </a:r>
            <a:endParaRPr lang="fr-FR" dirty="0">
              <a:solidFill>
                <a:srgbClr val="00B050"/>
              </a:solidFill>
            </a:endParaRPr>
          </a:p>
          <a:p>
            <a:pPr algn="l"/>
            <a:r>
              <a:rPr lang="fr-FR" b="1" dirty="0" smtClean="0"/>
              <a:t>				</a:t>
            </a:r>
          </a:p>
          <a:p>
            <a:pPr algn="l"/>
            <a:endParaRPr lang="fr-FR" dirty="0">
              <a:solidFill>
                <a:srgbClr val="00B050"/>
              </a:solidFill>
            </a:endParaRPr>
          </a:p>
        </p:txBody>
      </p:sp>
      <p:sp>
        <p:nvSpPr>
          <p:cNvPr id="4" name="ZoneTexte 3"/>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Tree>
    <p:extLst>
      <p:ext uri="{BB962C8B-B14F-4D97-AF65-F5344CB8AC3E}">
        <p14:creationId xmlns:p14="http://schemas.microsoft.com/office/powerpoint/2010/main" val="3689087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1 - Leçon 1</a:t>
            </a:r>
            <a:endParaRPr lang="fr-FR" sz="4000" dirty="0">
              <a:latin typeface="+mn-lt"/>
            </a:endParaRPr>
          </a:p>
        </p:txBody>
      </p:sp>
      <p:sp>
        <p:nvSpPr>
          <p:cNvPr id="3" name="Sous-titre 2"/>
          <p:cNvSpPr>
            <a:spLocks noGrp="1"/>
          </p:cNvSpPr>
          <p:nvPr>
            <p:ph type="subTitle" idx="1"/>
          </p:nvPr>
        </p:nvSpPr>
        <p:spPr>
          <a:xfrm>
            <a:off x="230659" y="848497"/>
            <a:ext cx="11640065" cy="5782961"/>
          </a:xfrm>
        </p:spPr>
        <p:txBody>
          <a:bodyPr/>
          <a:lstStyle/>
          <a:p>
            <a:r>
              <a:rPr lang="fr-FR" b="1" dirty="0" smtClean="0"/>
              <a:t>La table de décision</a:t>
            </a:r>
          </a:p>
          <a:p>
            <a:pPr algn="l"/>
            <a:endParaRPr lang="fr-FR" dirty="0" smtClean="0"/>
          </a:p>
          <a:p>
            <a:pPr algn="l"/>
            <a:r>
              <a:rPr lang="fr-FR" b="1" dirty="0" smtClean="0"/>
              <a:t>	</a:t>
            </a:r>
            <a:endParaRPr lang="fr-FR" dirty="0">
              <a:solidFill>
                <a:srgbClr val="00B050"/>
              </a:solidFill>
            </a:endParaRPr>
          </a:p>
          <a:p>
            <a:pPr algn="l"/>
            <a:r>
              <a:rPr lang="fr-FR" b="1" dirty="0" smtClean="0"/>
              <a:t>				</a:t>
            </a:r>
          </a:p>
          <a:p>
            <a:pPr algn="l"/>
            <a:endParaRPr lang="fr-FR" dirty="0">
              <a:solidFill>
                <a:srgbClr val="00B050"/>
              </a:solidFill>
            </a:endParaRPr>
          </a:p>
        </p:txBody>
      </p:sp>
      <p:sp>
        <p:nvSpPr>
          <p:cNvPr id="6" name="ZoneTexte 5"/>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
        <p:nvSpPr>
          <p:cNvPr id="4" name="Rectangle à coins arrondis 3"/>
          <p:cNvSpPr/>
          <p:nvPr/>
        </p:nvSpPr>
        <p:spPr>
          <a:xfrm>
            <a:off x="1227014" y="1211385"/>
            <a:ext cx="10003693" cy="4611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600" b="1" dirty="0" smtClean="0">
                <a:solidFill>
                  <a:schemeClr val="bg1"/>
                </a:solidFill>
              </a:rPr>
              <a:t>TABLE DE DECISION</a:t>
            </a:r>
            <a:endParaRPr lang="fr-FR" sz="3600" b="1" dirty="0">
              <a:solidFill>
                <a:schemeClr val="bg1"/>
              </a:solidFill>
            </a:endParaRPr>
          </a:p>
        </p:txBody>
      </p:sp>
      <p:sp>
        <p:nvSpPr>
          <p:cNvPr id="7" name="Rectangle à coins arrondis 6"/>
          <p:cNvSpPr/>
          <p:nvPr/>
        </p:nvSpPr>
        <p:spPr>
          <a:xfrm>
            <a:off x="1221625" y="1672493"/>
            <a:ext cx="3764590" cy="4689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tx1"/>
                </a:solidFill>
              </a:rPr>
              <a:t>Nombre de points du camp</a:t>
            </a:r>
          </a:p>
        </p:txBody>
      </p:sp>
      <p:sp>
        <p:nvSpPr>
          <p:cNvPr id="16" name="Rectangle à coins arrondis 15"/>
          <p:cNvSpPr/>
          <p:nvPr/>
        </p:nvSpPr>
        <p:spPr>
          <a:xfrm>
            <a:off x="4986215" y="1672493"/>
            <a:ext cx="1860062" cy="4689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tx1"/>
                </a:solidFill>
              </a:rPr>
              <a:t>Contrat</a:t>
            </a:r>
          </a:p>
        </p:txBody>
      </p:sp>
      <p:sp>
        <p:nvSpPr>
          <p:cNvPr id="17" name="Rectangle à coins arrondis 16"/>
          <p:cNvSpPr/>
          <p:nvPr/>
        </p:nvSpPr>
        <p:spPr>
          <a:xfrm>
            <a:off x="6846277" y="1672493"/>
            <a:ext cx="4389818" cy="4689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tx1"/>
                </a:solidFill>
              </a:rPr>
              <a:t>Nombre de levées réalisables</a:t>
            </a:r>
          </a:p>
        </p:txBody>
      </p:sp>
      <p:sp>
        <p:nvSpPr>
          <p:cNvPr id="18" name="Rectangle à coins arrondis 17"/>
          <p:cNvSpPr/>
          <p:nvPr/>
        </p:nvSpPr>
        <p:spPr>
          <a:xfrm>
            <a:off x="1221625" y="2141415"/>
            <a:ext cx="3764590" cy="4689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20 </a:t>
            </a:r>
            <a:r>
              <a:rPr lang="fr-FR" sz="2400" b="1" dirty="0">
                <a:solidFill>
                  <a:schemeClr val="tx1"/>
                </a:solidFill>
              </a:rPr>
              <a:t>-</a:t>
            </a:r>
            <a:r>
              <a:rPr lang="fr-FR" sz="2400" b="1" dirty="0" smtClean="0">
                <a:solidFill>
                  <a:schemeClr val="tx1"/>
                </a:solidFill>
              </a:rPr>
              <a:t> 21 - 22</a:t>
            </a:r>
            <a:endParaRPr lang="fr-FR" sz="2400" b="1" dirty="0">
              <a:solidFill>
                <a:schemeClr val="tx1"/>
              </a:solidFill>
            </a:endParaRPr>
          </a:p>
        </p:txBody>
      </p:sp>
      <p:sp>
        <p:nvSpPr>
          <p:cNvPr id="19" name="Rectangle à coins arrondis 18"/>
          <p:cNvSpPr/>
          <p:nvPr/>
        </p:nvSpPr>
        <p:spPr>
          <a:xfrm>
            <a:off x="4986215" y="2141415"/>
            <a:ext cx="1860062" cy="4689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1SA</a:t>
            </a:r>
            <a:endParaRPr lang="fr-FR" sz="2400" b="1" dirty="0">
              <a:solidFill>
                <a:schemeClr val="tx1"/>
              </a:solidFill>
            </a:endParaRPr>
          </a:p>
        </p:txBody>
      </p:sp>
      <p:sp>
        <p:nvSpPr>
          <p:cNvPr id="21" name="Rectangle à coins arrondis 20"/>
          <p:cNvSpPr/>
          <p:nvPr/>
        </p:nvSpPr>
        <p:spPr>
          <a:xfrm>
            <a:off x="6846277" y="2141415"/>
            <a:ext cx="4389818" cy="4689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7</a:t>
            </a:r>
            <a:endParaRPr lang="fr-FR" sz="2400" b="1" dirty="0">
              <a:solidFill>
                <a:schemeClr val="tx1"/>
              </a:solidFill>
            </a:endParaRPr>
          </a:p>
        </p:txBody>
      </p:sp>
      <p:sp>
        <p:nvSpPr>
          <p:cNvPr id="22" name="Rectangle à coins arrondis 21"/>
          <p:cNvSpPr/>
          <p:nvPr/>
        </p:nvSpPr>
        <p:spPr>
          <a:xfrm>
            <a:off x="1221625" y="2602523"/>
            <a:ext cx="3764590" cy="4689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23 </a:t>
            </a:r>
            <a:r>
              <a:rPr lang="fr-FR" sz="2400" b="1" dirty="0">
                <a:solidFill>
                  <a:schemeClr val="tx1"/>
                </a:solidFill>
              </a:rPr>
              <a:t>- </a:t>
            </a:r>
            <a:r>
              <a:rPr lang="fr-FR" sz="2400" b="1" dirty="0" smtClean="0">
                <a:solidFill>
                  <a:schemeClr val="tx1"/>
                </a:solidFill>
              </a:rPr>
              <a:t>24</a:t>
            </a:r>
            <a:endParaRPr lang="fr-FR" sz="2400" b="1" dirty="0">
              <a:solidFill>
                <a:schemeClr val="tx1"/>
              </a:solidFill>
            </a:endParaRPr>
          </a:p>
        </p:txBody>
      </p:sp>
      <p:sp>
        <p:nvSpPr>
          <p:cNvPr id="23" name="Rectangle à coins arrondis 22"/>
          <p:cNvSpPr/>
          <p:nvPr/>
        </p:nvSpPr>
        <p:spPr>
          <a:xfrm>
            <a:off x="4986215" y="2602523"/>
            <a:ext cx="1860062" cy="4689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2SA</a:t>
            </a:r>
            <a:endParaRPr lang="fr-FR" sz="2400" b="1" dirty="0">
              <a:solidFill>
                <a:schemeClr val="tx1"/>
              </a:solidFill>
            </a:endParaRPr>
          </a:p>
        </p:txBody>
      </p:sp>
      <p:sp>
        <p:nvSpPr>
          <p:cNvPr id="24" name="Rectangle à coins arrondis 23"/>
          <p:cNvSpPr/>
          <p:nvPr/>
        </p:nvSpPr>
        <p:spPr>
          <a:xfrm>
            <a:off x="6846277" y="2602523"/>
            <a:ext cx="4389818" cy="4689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8</a:t>
            </a:r>
            <a:endParaRPr lang="fr-FR" sz="2400" b="1" dirty="0">
              <a:solidFill>
                <a:schemeClr val="tx1"/>
              </a:solidFill>
            </a:endParaRPr>
          </a:p>
        </p:txBody>
      </p:sp>
      <p:sp>
        <p:nvSpPr>
          <p:cNvPr id="25" name="Rectangle à coins arrondis 24"/>
          <p:cNvSpPr/>
          <p:nvPr/>
        </p:nvSpPr>
        <p:spPr>
          <a:xfrm>
            <a:off x="1221625" y="3059722"/>
            <a:ext cx="3764590" cy="4689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25 </a:t>
            </a:r>
            <a:r>
              <a:rPr lang="fr-FR" sz="2400" b="1" dirty="0">
                <a:solidFill>
                  <a:schemeClr val="tx1"/>
                </a:solidFill>
              </a:rPr>
              <a:t>- </a:t>
            </a:r>
            <a:r>
              <a:rPr lang="fr-FR" sz="2400" b="1" dirty="0" smtClean="0">
                <a:solidFill>
                  <a:schemeClr val="tx1"/>
                </a:solidFill>
              </a:rPr>
              <a:t>26</a:t>
            </a:r>
            <a:endParaRPr lang="fr-FR" sz="2400" b="1" dirty="0">
              <a:solidFill>
                <a:schemeClr val="tx1"/>
              </a:solidFill>
            </a:endParaRPr>
          </a:p>
        </p:txBody>
      </p:sp>
      <p:sp>
        <p:nvSpPr>
          <p:cNvPr id="26" name="Rectangle à coins arrondis 25"/>
          <p:cNvSpPr/>
          <p:nvPr/>
        </p:nvSpPr>
        <p:spPr>
          <a:xfrm>
            <a:off x="4986215" y="3059722"/>
            <a:ext cx="1860062" cy="4689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3SA</a:t>
            </a:r>
            <a:endParaRPr lang="fr-FR" sz="2400" b="1" dirty="0">
              <a:solidFill>
                <a:schemeClr val="tx1"/>
              </a:solidFill>
            </a:endParaRPr>
          </a:p>
        </p:txBody>
      </p:sp>
      <p:sp>
        <p:nvSpPr>
          <p:cNvPr id="27" name="Rectangle à coins arrondis 26"/>
          <p:cNvSpPr/>
          <p:nvPr/>
        </p:nvSpPr>
        <p:spPr>
          <a:xfrm>
            <a:off x="6846277" y="3059722"/>
            <a:ext cx="4389818" cy="4689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9</a:t>
            </a:r>
            <a:endParaRPr lang="fr-FR" sz="2400" b="1" dirty="0">
              <a:solidFill>
                <a:schemeClr val="tx1"/>
              </a:solidFill>
            </a:endParaRPr>
          </a:p>
        </p:txBody>
      </p:sp>
      <p:sp>
        <p:nvSpPr>
          <p:cNvPr id="28" name="Rectangle à coins arrondis 27"/>
          <p:cNvSpPr/>
          <p:nvPr/>
        </p:nvSpPr>
        <p:spPr>
          <a:xfrm>
            <a:off x="1221625" y="3528644"/>
            <a:ext cx="3764590" cy="4689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27 </a:t>
            </a:r>
            <a:r>
              <a:rPr lang="fr-FR" sz="2400" b="1" dirty="0">
                <a:solidFill>
                  <a:schemeClr val="tx1"/>
                </a:solidFill>
              </a:rPr>
              <a:t>- </a:t>
            </a:r>
            <a:r>
              <a:rPr lang="fr-FR" sz="2400" b="1" dirty="0" smtClean="0">
                <a:solidFill>
                  <a:schemeClr val="tx1"/>
                </a:solidFill>
              </a:rPr>
              <a:t>28 </a:t>
            </a:r>
            <a:r>
              <a:rPr lang="fr-FR" sz="2400" b="1" dirty="0">
                <a:solidFill>
                  <a:schemeClr val="tx1"/>
                </a:solidFill>
              </a:rPr>
              <a:t>- </a:t>
            </a:r>
            <a:r>
              <a:rPr lang="fr-FR" sz="2400" b="1" dirty="0" smtClean="0">
                <a:solidFill>
                  <a:schemeClr val="tx1"/>
                </a:solidFill>
              </a:rPr>
              <a:t>29</a:t>
            </a:r>
            <a:endParaRPr lang="fr-FR" sz="2400" b="1" dirty="0">
              <a:solidFill>
                <a:schemeClr val="tx1"/>
              </a:solidFill>
            </a:endParaRPr>
          </a:p>
        </p:txBody>
      </p:sp>
      <p:sp>
        <p:nvSpPr>
          <p:cNvPr id="29" name="Rectangle à coins arrondis 28"/>
          <p:cNvSpPr/>
          <p:nvPr/>
        </p:nvSpPr>
        <p:spPr>
          <a:xfrm>
            <a:off x="4986215" y="3528644"/>
            <a:ext cx="1860062" cy="4689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4SA</a:t>
            </a:r>
            <a:endParaRPr lang="fr-FR" sz="2400" b="1" dirty="0">
              <a:solidFill>
                <a:schemeClr val="tx1"/>
              </a:solidFill>
            </a:endParaRPr>
          </a:p>
        </p:txBody>
      </p:sp>
      <p:sp>
        <p:nvSpPr>
          <p:cNvPr id="30" name="Rectangle à coins arrondis 29"/>
          <p:cNvSpPr/>
          <p:nvPr/>
        </p:nvSpPr>
        <p:spPr>
          <a:xfrm>
            <a:off x="6846277" y="3528644"/>
            <a:ext cx="4389818" cy="4689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10</a:t>
            </a:r>
            <a:endParaRPr lang="fr-FR" sz="2400" b="1" dirty="0">
              <a:solidFill>
                <a:schemeClr val="tx1"/>
              </a:solidFill>
            </a:endParaRPr>
          </a:p>
        </p:txBody>
      </p:sp>
      <p:sp>
        <p:nvSpPr>
          <p:cNvPr id="31" name="Rectangle à coins arrondis 30"/>
          <p:cNvSpPr/>
          <p:nvPr/>
        </p:nvSpPr>
        <p:spPr>
          <a:xfrm>
            <a:off x="1216237" y="3997566"/>
            <a:ext cx="3764590" cy="4689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30 </a:t>
            </a:r>
            <a:r>
              <a:rPr lang="fr-FR" sz="2400" b="1" dirty="0">
                <a:solidFill>
                  <a:schemeClr val="tx1"/>
                </a:solidFill>
              </a:rPr>
              <a:t>- </a:t>
            </a:r>
            <a:r>
              <a:rPr lang="fr-FR" sz="2400" b="1" dirty="0" smtClean="0">
                <a:solidFill>
                  <a:schemeClr val="tx1"/>
                </a:solidFill>
              </a:rPr>
              <a:t>31 </a:t>
            </a:r>
            <a:r>
              <a:rPr lang="fr-FR" sz="2400" b="1" dirty="0">
                <a:solidFill>
                  <a:schemeClr val="tx1"/>
                </a:solidFill>
              </a:rPr>
              <a:t>- </a:t>
            </a:r>
            <a:r>
              <a:rPr lang="fr-FR" sz="2400" b="1" dirty="0" smtClean="0">
                <a:solidFill>
                  <a:schemeClr val="tx1"/>
                </a:solidFill>
              </a:rPr>
              <a:t>32</a:t>
            </a:r>
            <a:endParaRPr lang="fr-FR" sz="2400" b="1" dirty="0">
              <a:solidFill>
                <a:schemeClr val="tx1"/>
              </a:solidFill>
            </a:endParaRPr>
          </a:p>
        </p:txBody>
      </p:sp>
      <p:sp>
        <p:nvSpPr>
          <p:cNvPr id="32" name="Rectangle à coins arrondis 31"/>
          <p:cNvSpPr/>
          <p:nvPr/>
        </p:nvSpPr>
        <p:spPr>
          <a:xfrm>
            <a:off x="4980827" y="3997566"/>
            <a:ext cx="1860062" cy="4689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5SA</a:t>
            </a:r>
            <a:endParaRPr lang="fr-FR" sz="2400" b="1" dirty="0">
              <a:solidFill>
                <a:schemeClr val="tx1"/>
              </a:solidFill>
            </a:endParaRPr>
          </a:p>
        </p:txBody>
      </p:sp>
      <p:sp>
        <p:nvSpPr>
          <p:cNvPr id="33" name="Rectangle à coins arrondis 32"/>
          <p:cNvSpPr/>
          <p:nvPr/>
        </p:nvSpPr>
        <p:spPr>
          <a:xfrm>
            <a:off x="6840889" y="3997566"/>
            <a:ext cx="4389818" cy="4689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11</a:t>
            </a:r>
            <a:endParaRPr lang="fr-FR" sz="2400" b="1" dirty="0">
              <a:solidFill>
                <a:schemeClr val="tx1"/>
              </a:solidFill>
            </a:endParaRPr>
          </a:p>
        </p:txBody>
      </p:sp>
      <p:sp>
        <p:nvSpPr>
          <p:cNvPr id="34" name="Rectangle à coins arrondis 33"/>
          <p:cNvSpPr/>
          <p:nvPr/>
        </p:nvSpPr>
        <p:spPr>
          <a:xfrm>
            <a:off x="1216237" y="4454765"/>
            <a:ext cx="3764590" cy="4689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33 </a:t>
            </a:r>
            <a:r>
              <a:rPr lang="fr-FR" sz="2400" b="1" dirty="0">
                <a:solidFill>
                  <a:schemeClr val="tx1"/>
                </a:solidFill>
              </a:rPr>
              <a:t>- </a:t>
            </a:r>
            <a:r>
              <a:rPr lang="fr-FR" sz="2400" b="1" dirty="0" smtClean="0">
                <a:solidFill>
                  <a:schemeClr val="tx1"/>
                </a:solidFill>
              </a:rPr>
              <a:t>34 </a:t>
            </a:r>
            <a:r>
              <a:rPr lang="fr-FR" sz="2400" b="1" dirty="0">
                <a:solidFill>
                  <a:schemeClr val="tx1"/>
                </a:solidFill>
              </a:rPr>
              <a:t>- </a:t>
            </a:r>
            <a:r>
              <a:rPr lang="fr-FR" sz="2400" b="1" dirty="0" smtClean="0">
                <a:solidFill>
                  <a:schemeClr val="tx1"/>
                </a:solidFill>
              </a:rPr>
              <a:t>35</a:t>
            </a:r>
            <a:r>
              <a:rPr lang="fr-FR" sz="2400" b="1" dirty="0">
                <a:solidFill>
                  <a:schemeClr val="tx1"/>
                </a:solidFill>
              </a:rPr>
              <a:t> </a:t>
            </a:r>
            <a:r>
              <a:rPr lang="fr-FR" sz="2400" b="1" dirty="0" smtClean="0">
                <a:solidFill>
                  <a:schemeClr val="tx1"/>
                </a:solidFill>
              </a:rPr>
              <a:t>- 36</a:t>
            </a:r>
            <a:endParaRPr lang="fr-FR" sz="2400" b="1" dirty="0">
              <a:solidFill>
                <a:schemeClr val="tx1"/>
              </a:solidFill>
            </a:endParaRPr>
          </a:p>
        </p:txBody>
      </p:sp>
      <p:sp>
        <p:nvSpPr>
          <p:cNvPr id="35" name="Rectangle à coins arrondis 34"/>
          <p:cNvSpPr/>
          <p:nvPr/>
        </p:nvSpPr>
        <p:spPr>
          <a:xfrm>
            <a:off x="4980827" y="4454765"/>
            <a:ext cx="1860062" cy="4689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6SA</a:t>
            </a:r>
            <a:endParaRPr lang="fr-FR" sz="2400" b="1" dirty="0">
              <a:solidFill>
                <a:schemeClr val="tx1"/>
              </a:solidFill>
            </a:endParaRPr>
          </a:p>
        </p:txBody>
      </p:sp>
      <p:sp>
        <p:nvSpPr>
          <p:cNvPr id="36" name="Rectangle à coins arrondis 35"/>
          <p:cNvSpPr/>
          <p:nvPr/>
        </p:nvSpPr>
        <p:spPr>
          <a:xfrm>
            <a:off x="6840889" y="4454765"/>
            <a:ext cx="4389818" cy="4689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12</a:t>
            </a:r>
            <a:endParaRPr lang="fr-FR" sz="2400" b="1" dirty="0">
              <a:solidFill>
                <a:schemeClr val="tx1"/>
              </a:solidFill>
            </a:endParaRPr>
          </a:p>
        </p:txBody>
      </p:sp>
      <p:sp>
        <p:nvSpPr>
          <p:cNvPr id="37" name="Rectangle à coins arrondis 36"/>
          <p:cNvSpPr/>
          <p:nvPr/>
        </p:nvSpPr>
        <p:spPr>
          <a:xfrm>
            <a:off x="1216237" y="4923687"/>
            <a:ext cx="3764590" cy="4689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37 </a:t>
            </a:r>
            <a:r>
              <a:rPr lang="fr-FR" sz="2400" b="1" dirty="0">
                <a:solidFill>
                  <a:schemeClr val="tx1"/>
                </a:solidFill>
              </a:rPr>
              <a:t>- </a:t>
            </a:r>
            <a:r>
              <a:rPr lang="fr-FR" sz="2400" b="1" dirty="0" smtClean="0">
                <a:solidFill>
                  <a:schemeClr val="tx1"/>
                </a:solidFill>
              </a:rPr>
              <a:t>38 </a:t>
            </a:r>
            <a:r>
              <a:rPr lang="fr-FR" sz="2400" b="1" dirty="0">
                <a:solidFill>
                  <a:schemeClr val="tx1"/>
                </a:solidFill>
              </a:rPr>
              <a:t>- </a:t>
            </a:r>
            <a:r>
              <a:rPr lang="fr-FR" sz="2400" b="1" dirty="0" smtClean="0">
                <a:solidFill>
                  <a:schemeClr val="tx1"/>
                </a:solidFill>
              </a:rPr>
              <a:t>39 </a:t>
            </a:r>
            <a:r>
              <a:rPr lang="fr-FR" sz="2400" b="1" dirty="0">
                <a:solidFill>
                  <a:schemeClr val="tx1"/>
                </a:solidFill>
              </a:rPr>
              <a:t>- </a:t>
            </a:r>
            <a:r>
              <a:rPr lang="fr-FR" sz="2400" b="1" dirty="0" smtClean="0">
                <a:solidFill>
                  <a:schemeClr val="tx1"/>
                </a:solidFill>
              </a:rPr>
              <a:t>40</a:t>
            </a:r>
            <a:endParaRPr lang="fr-FR" sz="2400" b="1" dirty="0">
              <a:solidFill>
                <a:schemeClr val="tx1"/>
              </a:solidFill>
            </a:endParaRPr>
          </a:p>
        </p:txBody>
      </p:sp>
      <p:sp>
        <p:nvSpPr>
          <p:cNvPr id="38" name="Rectangle à coins arrondis 37"/>
          <p:cNvSpPr/>
          <p:nvPr/>
        </p:nvSpPr>
        <p:spPr>
          <a:xfrm>
            <a:off x="4980827" y="4923687"/>
            <a:ext cx="1860062" cy="4689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7SA</a:t>
            </a:r>
            <a:endParaRPr lang="fr-FR" sz="2400" b="1" dirty="0">
              <a:solidFill>
                <a:schemeClr val="tx1"/>
              </a:solidFill>
            </a:endParaRPr>
          </a:p>
        </p:txBody>
      </p:sp>
      <p:sp>
        <p:nvSpPr>
          <p:cNvPr id="39" name="Rectangle à coins arrondis 38"/>
          <p:cNvSpPr/>
          <p:nvPr/>
        </p:nvSpPr>
        <p:spPr>
          <a:xfrm>
            <a:off x="6840889" y="4923687"/>
            <a:ext cx="4389818" cy="4689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13</a:t>
            </a:r>
            <a:endParaRPr lang="fr-FR" sz="2400" b="1" dirty="0">
              <a:solidFill>
                <a:schemeClr val="tx1"/>
              </a:solidFill>
            </a:endParaRPr>
          </a:p>
        </p:txBody>
      </p:sp>
      <p:sp>
        <p:nvSpPr>
          <p:cNvPr id="41" name="ZoneTexte 40"/>
          <p:cNvSpPr txBox="1"/>
          <p:nvPr/>
        </p:nvSpPr>
        <p:spPr>
          <a:xfrm>
            <a:off x="230659" y="5533289"/>
            <a:ext cx="11570572" cy="1200329"/>
          </a:xfrm>
          <a:prstGeom prst="rect">
            <a:avLst/>
          </a:prstGeom>
          <a:noFill/>
        </p:spPr>
        <p:txBody>
          <a:bodyPr wrap="square" rtlCol="0">
            <a:spAutoFit/>
          </a:bodyPr>
          <a:lstStyle/>
          <a:p>
            <a:r>
              <a:rPr lang="fr-FR" sz="2400" dirty="0" smtClean="0"/>
              <a:t>	La </a:t>
            </a:r>
            <a:r>
              <a:rPr lang="fr-FR" sz="2400" dirty="0"/>
              <a:t>correspondance n’est que statistique : avec 25 points H dans son camp il est normal de déclarer 3SA, car on réalisera en moyenne neuf levées. Mais parfois on en réalisera dix, et parfois on chutera en ne réalisant que huit levées</a:t>
            </a:r>
            <a:r>
              <a:rPr lang="fr-FR" sz="2400" dirty="0" smtClean="0"/>
              <a:t>.</a:t>
            </a:r>
            <a:endParaRPr lang="fr-FR" dirty="0"/>
          </a:p>
        </p:txBody>
      </p:sp>
    </p:spTree>
    <p:extLst>
      <p:ext uri="{BB962C8B-B14F-4D97-AF65-F5344CB8AC3E}">
        <p14:creationId xmlns:p14="http://schemas.microsoft.com/office/powerpoint/2010/main" val="2891583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Effect transition="in" filter="fade">
                                      <p:cBhvr>
                                        <p:cTn id="19" dur="500"/>
                                        <p:tgtEl>
                                          <p:spTgt spid="1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p:cTn id="22" dur="500" fill="hold"/>
                                        <p:tgtEl>
                                          <p:spTgt spid="17"/>
                                        </p:tgtEl>
                                        <p:attrNameLst>
                                          <p:attrName>ppt_w</p:attrName>
                                        </p:attrNameLst>
                                      </p:cBhvr>
                                      <p:tavLst>
                                        <p:tav tm="0">
                                          <p:val>
                                            <p:fltVal val="0"/>
                                          </p:val>
                                        </p:tav>
                                        <p:tav tm="100000">
                                          <p:val>
                                            <p:strVal val="#ppt_w"/>
                                          </p:val>
                                        </p:tav>
                                      </p:tavLst>
                                    </p:anim>
                                    <p:anim calcmode="lin" valueType="num">
                                      <p:cBhvr>
                                        <p:cTn id="23" dur="500" fill="hold"/>
                                        <p:tgtEl>
                                          <p:spTgt spid="17"/>
                                        </p:tgtEl>
                                        <p:attrNameLst>
                                          <p:attrName>ppt_h</p:attrName>
                                        </p:attrNameLst>
                                      </p:cBhvr>
                                      <p:tavLst>
                                        <p:tav tm="0">
                                          <p:val>
                                            <p:fltVal val="0"/>
                                          </p:val>
                                        </p:tav>
                                        <p:tav tm="100000">
                                          <p:val>
                                            <p:strVal val="#ppt_h"/>
                                          </p:val>
                                        </p:tav>
                                      </p:tavLst>
                                    </p:anim>
                                    <p:animEffect transition="in" filter="fade">
                                      <p:cBhvr>
                                        <p:cTn id="24" dur="500"/>
                                        <p:tgtEl>
                                          <p:spTgt spid="17"/>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fltVal val="0"/>
                                          </p:val>
                                        </p:tav>
                                        <p:tav tm="100000">
                                          <p:val>
                                            <p:strVal val="#ppt_w"/>
                                          </p:val>
                                        </p:tav>
                                      </p:tavLst>
                                    </p:anim>
                                    <p:anim calcmode="lin" valueType="num">
                                      <p:cBhvr>
                                        <p:cTn id="30" dur="500" fill="hold"/>
                                        <p:tgtEl>
                                          <p:spTgt spid="18"/>
                                        </p:tgtEl>
                                        <p:attrNameLst>
                                          <p:attrName>ppt_h</p:attrName>
                                        </p:attrNameLst>
                                      </p:cBhvr>
                                      <p:tavLst>
                                        <p:tav tm="0">
                                          <p:val>
                                            <p:fltVal val="0"/>
                                          </p:val>
                                        </p:tav>
                                        <p:tav tm="100000">
                                          <p:val>
                                            <p:strVal val="#ppt_h"/>
                                          </p:val>
                                        </p:tav>
                                      </p:tavLst>
                                    </p:anim>
                                    <p:animEffect transition="in" filter="fade">
                                      <p:cBhvr>
                                        <p:cTn id="31" dur="500"/>
                                        <p:tgtEl>
                                          <p:spTgt spid="18"/>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19"/>
                                        </p:tgtEl>
                                        <p:attrNameLst>
                                          <p:attrName>style.visibility</p:attrName>
                                        </p:attrNameLst>
                                      </p:cBhvr>
                                      <p:to>
                                        <p:strVal val="visible"/>
                                      </p:to>
                                    </p:set>
                                    <p:anim calcmode="lin" valueType="num">
                                      <p:cBhvr>
                                        <p:cTn id="36" dur="500" fill="hold"/>
                                        <p:tgtEl>
                                          <p:spTgt spid="19"/>
                                        </p:tgtEl>
                                        <p:attrNameLst>
                                          <p:attrName>ppt_w</p:attrName>
                                        </p:attrNameLst>
                                      </p:cBhvr>
                                      <p:tavLst>
                                        <p:tav tm="0">
                                          <p:val>
                                            <p:fltVal val="0"/>
                                          </p:val>
                                        </p:tav>
                                        <p:tav tm="100000">
                                          <p:val>
                                            <p:strVal val="#ppt_w"/>
                                          </p:val>
                                        </p:tav>
                                      </p:tavLst>
                                    </p:anim>
                                    <p:anim calcmode="lin" valueType="num">
                                      <p:cBhvr>
                                        <p:cTn id="37" dur="500" fill="hold"/>
                                        <p:tgtEl>
                                          <p:spTgt spid="19"/>
                                        </p:tgtEl>
                                        <p:attrNameLst>
                                          <p:attrName>ppt_h</p:attrName>
                                        </p:attrNameLst>
                                      </p:cBhvr>
                                      <p:tavLst>
                                        <p:tav tm="0">
                                          <p:val>
                                            <p:fltVal val="0"/>
                                          </p:val>
                                        </p:tav>
                                        <p:tav tm="100000">
                                          <p:val>
                                            <p:strVal val="#ppt_h"/>
                                          </p:val>
                                        </p:tav>
                                      </p:tavLst>
                                    </p:anim>
                                    <p:animEffect transition="in" filter="fade">
                                      <p:cBhvr>
                                        <p:cTn id="38" dur="500"/>
                                        <p:tgtEl>
                                          <p:spTgt spid="19"/>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grpId="0" nodeType="click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p:cTn id="43" dur="500" fill="hold"/>
                                        <p:tgtEl>
                                          <p:spTgt spid="21"/>
                                        </p:tgtEl>
                                        <p:attrNameLst>
                                          <p:attrName>ppt_w</p:attrName>
                                        </p:attrNameLst>
                                      </p:cBhvr>
                                      <p:tavLst>
                                        <p:tav tm="0">
                                          <p:val>
                                            <p:fltVal val="0"/>
                                          </p:val>
                                        </p:tav>
                                        <p:tav tm="100000">
                                          <p:val>
                                            <p:strVal val="#ppt_w"/>
                                          </p:val>
                                        </p:tav>
                                      </p:tavLst>
                                    </p:anim>
                                    <p:anim calcmode="lin" valueType="num">
                                      <p:cBhvr>
                                        <p:cTn id="44" dur="500" fill="hold"/>
                                        <p:tgtEl>
                                          <p:spTgt spid="21"/>
                                        </p:tgtEl>
                                        <p:attrNameLst>
                                          <p:attrName>ppt_h</p:attrName>
                                        </p:attrNameLst>
                                      </p:cBhvr>
                                      <p:tavLst>
                                        <p:tav tm="0">
                                          <p:val>
                                            <p:fltVal val="0"/>
                                          </p:val>
                                        </p:tav>
                                        <p:tav tm="100000">
                                          <p:val>
                                            <p:strVal val="#ppt_h"/>
                                          </p:val>
                                        </p:tav>
                                      </p:tavLst>
                                    </p:anim>
                                    <p:animEffect transition="in" filter="fade">
                                      <p:cBhvr>
                                        <p:cTn id="45" dur="500"/>
                                        <p:tgtEl>
                                          <p:spTgt spid="21"/>
                                        </p:tgtEl>
                                      </p:cBhvr>
                                    </p:animEffect>
                                  </p:childTnLst>
                                </p:cTn>
                              </p:par>
                            </p:childTnLst>
                          </p:cTn>
                        </p:par>
                      </p:childTnLst>
                    </p:cTn>
                  </p:par>
                  <p:par>
                    <p:cTn id="46" fill="hold">
                      <p:stCondLst>
                        <p:cond delay="indefinite"/>
                      </p:stCondLst>
                      <p:childTnLst>
                        <p:par>
                          <p:cTn id="47" fill="hold">
                            <p:stCondLst>
                              <p:cond delay="0"/>
                            </p:stCondLst>
                            <p:childTnLst>
                              <p:par>
                                <p:cTn id="48" presetID="53" presetClass="entr" presetSubtype="16" fill="hold" grpId="0" nodeType="clickEffect">
                                  <p:stCondLst>
                                    <p:cond delay="0"/>
                                  </p:stCondLst>
                                  <p:childTnLst>
                                    <p:set>
                                      <p:cBhvr>
                                        <p:cTn id="49" dur="1" fill="hold">
                                          <p:stCondLst>
                                            <p:cond delay="0"/>
                                          </p:stCondLst>
                                        </p:cTn>
                                        <p:tgtEl>
                                          <p:spTgt spid="22"/>
                                        </p:tgtEl>
                                        <p:attrNameLst>
                                          <p:attrName>style.visibility</p:attrName>
                                        </p:attrNameLst>
                                      </p:cBhvr>
                                      <p:to>
                                        <p:strVal val="visible"/>
                                      </p:to>
                                    </p:set>
                                    <p:anim calcmode="lin" valueType="num">
                                      <p:cBhvr>
                                        <p:cTn id="50" dur="500" fill="hold"/>
                                        <p:tgtEl>
                                          <p:spTgt spid="22"/>
                                        </p:tgtEl>
                                        <p:attrNameLst>
                                          <p:attrName>ppt_w</p:attrName>
                                        </p:attrNameLst>
                                      </p:cBhvr>
                                      <p:tavLst>
                                        <p:tav tm="0">
                                          <p:val>
                                            <p:fltVal val="0"/>
                                          </p:val>
                                        </p:tav>
                                        <p:tav tm="100000">
                                          <p:val>
                                            <p:strVal val="#ppt_w"/>
                                          </p:val>
                                        </p:tav>
                                      </p:tavLst>
                                    </p:anim>
                                    <p:anim calcmode="lin" valueType="num">
                                      <p:cBhvr>
                                        <p:cTn id="51" dur="500" fill="hold"/>
                                        <p:tgtEl>
                                          <p:spTgt spid="22"/>
                                        </p:tgtEl>
                                        <p:attrNameLst>
                                          <p:attrName>ppt_h</p:attrName>
                                        </p:attrNameLst>
                                      </p:cBhvr>
                                      <p:tavLst>
                                        <p:tav tm="0">
                                          <p:val>
                                            <p:fltVal val="0"/>
                                          </p:val>
                                        </p:tav>
                                        <p:tav tm="100000">
                                          <p:val>
                                            <p:strVal val="#ppt_h"/>
                                          </p:val>
                                        </p:tav>
                                      </p:tavLst>
                                    </p:anim>
                                    <p:animEffect transition="in" filter="fade">
                                      <p:cBhvr>
                                        <p:cTn id="52" dur="500"/>
                                        <p:tgtEl>
                                          <p:spTgt spid="22"/>
                                        </p:tgtEl>
                                      </p:cBhvr>
                                    </p:animEffect>
                                  </p:childTnLst>
                                </p:cTn>
                              </p:par>
                            </p:childTnLst>
                          </p:cTn>
                        </p:par>
                      </p:childTnLst>
                    </p:cTn>
                  </p:par>
                  <p:par>
                    <p:cTn id="53" fill="hold">
                      <p:stCondLst>
                        <p:cond delay="indefinite"/>
                      </p:stCondLst>
                      <p:childTnLst>
                        <p:par>
                          <p:cTn id="54" fill="hold">
                            <p:stCondLst>
                              <p:cond delay="0"/>
                            </p:stCondLst>
                            <p:childTnLst>
                              <p:par>
                                <p:cTn id="55" presetID="53" presetClass="entr" presetSubtype="16" fill="hold" grpId="0" nodeType="clickEffect">
                                  <p:stCondLst>
                                    <p:cond delay="0"/>
                                  </p:stCondLst>
                                  <p:childTnLst>
                                    <p:set>
                                      <p:cBhvr>
                                        <p:cTn id="56" dur="1" fill="hold">
                                          <p:stCondLst>
                                            <p:cond delay="0"/>
                                          </p:stCondLst>
                                        </p:cTn>
                                        <p:tgtEl>
                                          <p:spTgt spid="23"/>
                                        </p:tgtEl>
                                        <p:attrNameLst>
                                          <p:attrName>style.visibility</p:attrName>
                                        </p:attrNameLst>
                                      </p:cBhvr>
                                      <p:to>
                                        <p:strVal val="visible"/>
                                      </p:to>
                                    </p:set>
                                    <p:anim calcmode="lin" valueType="num">
                                      <p:cBhvr>
                                        <p:cTn id="57" dur="500" fill="hold"/>
                                        <p:tgtEl>
                                          <p:spTgt spid="23"/>
                                        </p:tgtEl>
                                        <p:attrNameLst>
                                          <p:attrName>ppt_w</p:attrName>
                                        </p:attrNameLst>
                                      </p:cBhvr>
                                      <p:tavLst>
                                        <p:tav tm="0">
                                          <p:val>
                                            <p:fltVal val="0"/>
                                          </p:val>
                                        </p:tav>
                                        <p:tav tm="100000">
                                          <p:val>
                                            <p:strVal val="#ppt_w"/>
                                          </p:val>
                                        </p:tav>
                                      </p:tavLst>
                                    </p:anim>
                                    <p:anim calcmode="lin" valueType="num">
                                      <p:cBhvr>
                                        <p:cTn id="58" dur="500" fill="hold"/>
                                        <p:tgtEl>
                                          <p:spTgt spid="23"/>
                                        </p:tgtEl>
                                        <p:attrNameLst>
                                          <p:attrName>ppt_h</p:attrName>
                                        </p:attrNameLst>
                                      </p:cBhvr>
                                      <p:tavLst>
                                        <p:tav tm="0">
                                          <p:val>
                                            <p:fltVal val="0"/>
                                          </p:val>
                                        </p:tav>
                                        <p:tav tm="100000">
                                          <p:val>
                                            <p:strVal val="#ppt_h"/>
                                          </p:val>
                                        </p:tav>
                                      </p:tavLst>
                                    </p:anim>
                                    <p:animEffect transition="in" filter="fade">
                                      <p:cBhvr>
                                        <p:cTn id="59" dur="500"/>
                                        <p:tgtEl>
                                          <p:spTgt spid="23"/>
                                        </p:tgtEl>
                                      </p:cBhvr>
                                    </p:animEffect>
                                  </p:childTnLst>
                                </p:cTn>
                              </p:par>
                            </p:childTnLst>
                          </p:cTn>
                        </p:par>
                      </p:childTnLst>
                    </p:cTn>
                  </p:par>
                  <p:par>
                    <p:cTn id="60" fill="hold">
                      <p:stCondLst>
                        <p:cond delay="indefinite"/>
                      </p:stCondLst>
                      <p:childTnLst>
                        <p:par>
                          <p:cTn id="61" fill="hold">
                            <p:stCondLst>
                              <p:cond delay="0"/>
                            </p:stCondLst>
                            <p:childTnLst>
                              <p:par>
                                <p:cTn id="62" presetID="53" presetClass="entr" presetSubtype="16" fill="hold" grpId="0" nodeType="clickEffect">
                                  <p:stCondLst>
                                    <p:cond delay="0"/>
                                  </p:stCondLst>
                                  <p:childTnLst>
                                    <p:set>
                                      <p:cBhvr>
                                        <p:cTn id="63" dur="1" fill="hold">
                                          <p:stCondLst>
                                            <p:cond delay="0"/>
                                          </p:stCondLst>
                                        </p:cTn>
                                        <p:tgtEl>
                                          <p:spTgt spid="24"/>
                                        </p:tgtEl>
                                        <p:attrNameLst>
                                          <p:attrName>style.visibility</p:attrName>
                                        </p:attrNameLst>
                                      </p:cBhvr>
                                      <p:to>
                                        <p:strVal val="visible"/>
                                      </p:to>
                                    </p:set>
                                    <p:anim calcmode="lin" valueType="num">
                                      <p:cBhvr>
                                        <p:cTn id="64" dur="500" fill="hold"/>
                                        <p:tgtEl>
                                          <p:spTgt spid="24"/>
                                        </p:tgtEl>
                                        <p:attrNameLst>
                                          <p:attrName>ppt_w</p:attrName>
                                        </p:attrNameLst>
                                      </p:cBhvr>
                                      <p:tavLst>
                                        <p:tav tm="0">
                                          <p:val>
                                            <p:fltVal val="0"/>
                                          </p:val>
                                        </p:tav>
                                        <p:tav tm="100000">
                                          <p:val>
                                            <p:strVal val="#ppt_w"/>
                                          </p:val>
                                        </p:tav>
                                      </p:tavLst>
                                    </p:anim>
                                    <p:anim calcmode="lin" valueType="num">
                                      <p:cBhvr>
                                        <p:cTn id="65" dur="500" fill="hold"/>
                                        <p:tgtEl>
                                          <p:spTgt spid="24"/>
                                        </p:tgtEl>
                                        <p:attrNameLst>
                                          <p:attrName>ppt_h</p:attrName>
                                        </p:attrNameLst>
                                      </p:cBhvr>
                                      <p:tavLst>
                                        <p:tav tm="0">
                                          <p:val>
                                            <p:fltVal val="0"/>
                                          </p:val>
                                        </p:tav>
                                        <p:tav tm="100000">
                                          <p:val>
                                            <p:strVal val="#ppt_h"/>
                                          </p:val>
                                        </p:tav>
                                      </p:tavLst>
                                    </p:anim>
                                    <p:animEffect transition="in" filter="fade">
                                      <p:cBhvr>
                                        <p:cTn id="66" dur="500"/>
                                        <p:tgtEl>
                                          <p:spTgt spid="24"/>
                                        </p:tgtEl>
                                      </p:cBhvr>
                                    </p:animEffect>
                                  </p:childTnLst>
                                </p:cTn>
                              </p:par>
                            </p:childTnLst>
                          </p:cTn>
                        </p:par>
                      </p:childTnLst>
                    </p:cTn>
                  </p:par>
                  <p:par>
                    <p:cTn id="67" fill="hold">
                      <p:stCondLst>
                        <p:cond delay="indefinite"/>
                      </p:stCondLst>
                      <p:childTnLst>
                        <p:par>
                          <p:cTn id="68" fill="hold">
                            <p:stCondLst>
                              <p:cond delay="0"/>
                            </p:stCondLst>
                            <p:childTnLst>
                              <p:par>
                                <p:cTn id="69" presetID="53" presetClass="entr" presetSubtype="16" fill="hold" grpId="0" nodeType="clickEffect">
                                  <p:stCondLst>
                                    <p:cond delay="0"/>
                                  </p:stCondLst>
                                  <p:childTnLst>
                                    <p:set>
                                      <p:cBhvr>
                                        <p:cTn id="70" dur="1" fill="hold">
                                          <p:stCondLst>
                                            <p:cond delay="0"/>
                                          </p:stCondLst>
                                        </p:cTn>
                                        <p:tgtEl>
                                          <p:spTgt spid="25"/>
                                        </p:tgtEl>
                                        <p:attrNameLst>
                                          <p:attrName>style.visibility</p:attrName>
                                        </p:attrNameLst>
                                      </p:cBhvr>
                                      <p:to>
                                        <p:strVal val="visible"/>
                                      </p:to>
                                    </p:set>
                                    <p:anim calcmode="lin" valueType="num">
                                      <p:cBhvr>
                                        <p:cTn id="71" dur="500" fill="hold"/>
                                        <p:tgtEl>
                                          <p:spTgt spid="25"/>
                                        </p:tgtEl>
                                        <p:attrNameLst>
                                          <p:attrName>ppt_w</p:attrName>
                                        </p:attrNameLst>
                                      </p:cBhvr>
                                      <p:tavLst>
                                        <p:tav tm="0">
                                          <p:val>
                                            <p:fltVal val="0"/>
                                          </p:val>
                                        </p:tav>
                                        <p:tav tm="100000">
                                          <p:val>
                                            <p:strVal val="#ppt_w"/>
                                          </p:val>
                                        </p:tav>
                                      </p:tavLst>
                                    </p:anim>
                                    <p:anim calcmode="lin" valueType="num">
                                      <p:cBhvr>
                                        <p:cTn id="72" dur="500" fill="hold"/>
                                        <p:tgtEl>
                                          <p:spTgt spid="25"/>
                                        </p:tgtEl>
                                        <p:attrNameLst>
                                          <p:attrName>ppt_h</p:attrName>
                                        </p:attrNameLst>
                                      </p:cBhvr>
                                      <p:tavLst>
                                        <p:tav tm="0">
                                          <p:val>
                                            <p:fltVal val="0"/>
                                          </p:val>
                                        </p:tav>
                                        <p:tav tm="100000">
                                          <p:val>
                                            <p:strVal val="#ppt_h"/>
                                          </p:val>
                                        </p:tav>
                                      </p:tavLst>
                                    </p:anim>
                                    <p:animEffect transition="in" filter="fade">
                                      <p:cBhvr>
                                        <p:cTn id="73" dur="500"/>
                                        <p:tgtEl>
                                          <p:spTgt spid="25"/>
                                        </p:tgtEl>
                                      </p:cBhvr>
                                    </p:animEffect>
                                  </p:childTnLst>
                                </p:cTn>
                              </p:par>
                            </p:childTnLst>
                          </p:cTn>
                        </p:par>
                      </p:childTnLst>
                    </p:cTn>
                  </p:par>
                  <p:par>
                    <p:cTn id="74" fill="hold">
                      <p:stCondLst>
                        <p:cond delay="indefinite"/>
                      </p:stCondLst>
                      <p:childTnLst>
                        <p:par>
                          <p:cTn id="75" fill="hold">
                            <p:stCondLst>
                              <p:cond delay="0"/>
                            </p:stCondLst>
                            <p:childTnLst>
                              <p:par>
                                <p:cTn id="76" presetID="53" presetClass="entr" presetSubtype="16" fill="hold" grpId="0" nodeType="clickEffect">
                                  <p:stCondLst>
                                    <p:cond delay="0"/>
                                  </p:stCondLst>
                                  <p:childTnLst>
                                    <p:set>
                                      <p:cBhvr>
                                        <p:cTn id="77" dur="1" fill="hold">
                                          <p:stCondLst>
                                            <p:cond delay="0"/>
                                          </p:stCondLst>
                                        </p:cTn>
                                        <p:tgtEl>
                                          <p:spTgt spid="26"/>
                                        </p:tgtEl>
                                        <p:attrNameLst>
                                          <p:attrName>style.visibility</p:attrName>
                                        </p:attrNameLst>
                                      </p:cBhvr>
                                      <p:to>
                                        <p:strVal val="visible"/>
                                      </p:to>
                                    </p:set>
                                    <p:anim calcmode="lin" valueType="num">
                                      <p:cBhvr>
                                        <p:cTn id="78" dur="500" fill="hold"/>
                                        <p:tgtEl>
                                          <p:spTgt spid="26"/>
                                        </p:tgtEl>
                                        <p:attrNameLst>
                                          <p:attrName>ppt_w</p:attrName>
                                        </p:attrNameLst>
                                      </p:cBhvr>
                                      <p:tavLst>
                                        <p:tav tm="0">
                                          <p:val>
                                            <p:fltVal val="0"/>
                                          </p:val>
                                        </p:tav>
                                        <p:tav tm="100000">
                                          <p:val>
                                            <p:strVal val="#ppt_w"/>
                                          </p:val>
                                        </p:tav>
                                      </p:tavLst>
                                    </p:anim>
                                    <p:anim calcmode="lin" valueType="num">
                                      <p:cBhvr>
                                        <p:cTn id="79" dur="500" fill="hold"/>
                                        <p:tgtEl>
                                          <p:spTgt spid="26"/>
                                        </p:tgtEl>
                                        <p:attrNameLst>
                                          <p:attrName>ppt_h</p:attrName>
                                        </p:attrNameLst>
                                      </p:cBhvr>
                                      <p:tavLst>
                                        <p:tav tm="0">
                                          <p:val>
                                            <p:fltVal val="0"/>
                                          </p:val>
                                        </p:tav>
                                        <p:tav tm="100000">
                                          <p:val>
                                            <p:strVal val="#ppt_h"/>
                                          </p:val>
                                        </p:tav>
                                      </p:tavLst>
                                    </p:anim>
                                    <p:animEffect transition="in" filter="fade">
                                      <p:cBhvr>
                                        <p:cTn id="80" dur="500"/>
                                        <p:tgtEl>
                                          <p:spTgt spid="26"/>
                                        </p:tgtEl>
                                      </p:cBhvr>
                                    </p:animEffect>
                                  </p:childTnLst>
                                </p:cTn>
                              </p:par>
                            </p:childTnLst>
                          </p:cTn>
                        </p:par>
                      </p:childTnLst>
                    </p:cTn>
                  </p:par>
                  <p:par>
                    <p:cTn id="81" fill="hold">
                      <p:stCondLst>
                        <p:cond delay="indefinite"/>
                      </p:stCondLst>
                      <p:childTnLst>
                        <p:par>
                          <p:cTn id="82" fill="hold">
                            <p:stCondLst>
                              <p:cond delay="0"/>
                            </p:stCondLst>
                            <p:childTnLst>
                              <p:par>
                                <p:cTn id="83" presetID="53" presetClass="entr" presetSubtype="16" fill="hold" grpId="0" nodeType="clickEffect">
                                  <p:stCondLst>
                                    <p:cond delay="0"/>
                                  </p:stCondLst>
                                  <p:childTnLst>
                                    <p:set>
                                      <p:cBhvr>
                                        <p:cTn id="84" dur="1" fill="hold">
                                          <p:stCondLst>
                                            <p:cond delay="0"/>
                                          </p:stCondLst>
                                        </p:cTn>
                                        <p:tgtEl>
                                          <p:spTgt spid="27"/>
                                        </p:tgtEl>
                                        <p:attrNameLst>
                                          <p:attrName>style.visibility</p:attrName>
                                        </p:attrNameLst>
                                      </p:cBhvr>
                                      <p:to>
                                        <p:strVal val="visible"/>
                                      </p:to>
                                    </p:set>
                                    <p:anim calcmode="lin" valueType="num">
                                      <p:cBhvr>
                                        <p:cTn id="85" dur="500" fill="hold"/>
                                        <p:tgtEl>
                                          <p:spTgt spid="27"/>
                                        </p:tgtEl>
                                        <p:attrNameLst>
                                          <p:attrName>ppt_w</p:attrName>
                                        </p:attrNameLst>
                                      </p:cBhvr>
                                      <p:tavLst>
                                        <p:tav tm="0">
                                          <p:val>
                                            <p:fltVal val="0"/>
                                          </p:val>
                                        </p:tav>
                                        <p:tav tm="100000">
                                          <p:val>
                                            <p:strVal val="#ppt_w"/>
                                          </p:val>
                                        </p:tav>
                                      </p:tavLst>
                                    </p:anim>
                                    <p:anim calcmode="lin" valueType="num">
                                      <p:cBhvr>
                                        <p:cTn id="86" dur="500" fill="hold"/>
                                        <p:tgtEl>
                                          <p:spTgt spid="27"/>
                                        </p:tgtEl>
                                        <p:attrNameLst>
                                          <p:attrName>ppt_h</p:attrName>
                                        </p:attrNameLst>
                                      </p:cBhvr>
                                      <p:tavLst>
                                        <p:tav tm="0">
                                          <p:val>
                                            <p:fltVal val="0"/>
                                          </p:val>
                                        </p:tav>
                                        <p:tav tm="100000">
                                          <p:val>
                                            <p:strVal val="#ppt_h"/>
                                          </p:val>
                                        </p:tav>
                                      </p:tavLst>
                                    </p:anim>
                                    <p:animEffect transition="in" filter="fade">
                                      <p:cBhvr>
                                        <p:cTn id="87" dur="500"/>
                                        <p:tgtEl>
                                          <p:spTgt spid="27"/>
                                        </p:tgtEl>
                                      </p:cBhvr>
                                    </p:animEffect>
                                  </p:childTnLst>
                                </p:cTn>
                              </p:par>
                            </p:childTnLst>
                          </p:cTn>
                        </p:par>
                      </p:childTnLst>
                    </p:cTn>
                  </p:par>
                  <p:par>
                    <p:cTn id="88" fill="hold">
                      <p:stCondLst>
                        <p:cond delay="indefinite"/>
                      </p:stCondLst>
                      <p:childTnLst>
                        <p:par>
                          <p:cTn id="89" fill="hold">
                            <p:stCondLst>
                              <p:cond delay="0"/>
                            </p:stCondLst>
                            <p:childTnLst>
                              <p:par>
                                <p:cTn id="90" presetID="53" presetClass="entr" presetSubtype="16" fill="hold" grpId="0" nodeType="clickEffect">
                                  <p:stCondLst>
                                    <p:cond delay="0"/>
                                  </p:stCondLst>
                                  <p:childTnLst>
                                    <p:set>
                                      <p:cBhvr>
                                        <p:cTn id="91" dur="1" fill="hold">
                                          <p:stCondLst>
                                            <p:cond delay="0"/>
                                          </p:stCondLst>
                                        </p:cTn>
                                        <p:tgtEl>
                                          <p:spTgt spid="28"/>
                                        </p:tgtEl>
                                        <p:attrNameLst>
                                          <p:attrName>style.visibility</p:attrName>
                                        </p:attrNameLst>
                                      </p:cBhvr>
                                      <p:to>
                                        <p:strVal val="visible"/>
                                      </p:to>
                                    </p:set>
                                    <p:anim calcmode="lin" valueType="num">
                                      <p:cBhvr>
                                        <p:cTn id="92" dur="500" fill="hold"/>
                                        <p:tgtEl>
                                          <p:spTgt spid="28"/>
                                        </p:tgtEl>
                                        <p:attrNameLst>
                                          <p:attrName>ppt_w</p:attrName>
                                        </p:attrNameLst>
                                      </p:cBhvr>
                                      <p:tavLst>
                                        <p:tav tm="0">
                                          <p:val>
                                            <p:fltVal val="0"/>
                                          </p:val>
                                        </p:tav>
                                        <p:tav tm="100000">
                                          <p:val>
                                            <p:strVal val="#ppt_w"/>
                                          </p:val>
                                        </p:tav>
                                      </p:tavLst>
                                    </p:anim>
                                    <p:anim calcmode="lin" valueType="num">
                                      <p:cBhvr>
                                        <p:cTn id="93" dur="500" fill="hold"/>
                                        <p:tgtEl>
                                          <p:spTgt spid="28"/>
                                        </p:tgtEl>
                                        <p:attrNameLst>
                                          <p:attrName>ppt_h</p:attrName>
                                        </p:attrNameLst>
                                      </p:cBhvr>
                                      <p:tavLst>
                                        <p:tav tm="0">
                                          <p:val>
                                            <p:fltVal val="0"/>
                                          </p:val>
                                        </p:tav>
                                        <p:tav tm="100000">
                                          <p:val>
                                            <p:strVal val="#ppt_h"/>
                                          </p:val>
                                        </p:tav>
                                      </p:tavLst>
                                    </p:anim>
                                    <p:animEffect transition="in" filter="fade">
                                      <p:cBhvr>
                                        <p:cTn id="94" dur="500"/>
                                        <p:tgtEl>
                                          <p:spTgt spid="28"/>
                                        </p:tgtEl>
                                      </p:cBhvr>
                                    </p:animEffect>
                                  </p:childTnLst>
                                </p:cTn>
                              </p:par>
                            </p:childTnLst>
                          </p:cTn>
                        </p:par>
                      </p:childTnLst>
                    </p:cTn>
                  </p:par>
                  <p:par>
                    <p:cTn id="95" fill="hold">
                      <p:stCondLst>
                        <p:cond delay="indefinite"/>
                      </p:stCondLst>
                      <p:childTnLst>
                        <p:par>
                          <p:cTn id="96" fill="hold">
                            <p:stCondLst>
                              <p:cond delay="0"/>
                            </p:stCondLst>
                            <p:childTnLst>
                              <p:par>
                                <p:cTn id="97" presetID="53" presetClass="entr" presetSubtype="16" fill="hold" grpId="0" nodeType="clickEffect">
                                  <p:stCondLst>
                                    <p:cond delay="0"/>
                                  </p:stCondLst>
                                  <p:childTnLst>
                                    <p:set>
                                      <p:cBhvr>
                                        <p:cTn id="98" dur="1" fill="hold">
                                          <p:stCondLst>
                                            <p:cond delay="0"/>
                                          </p:stCondLst>
                                        </p:cTn>
                                        <p:tgtEl>
                                          <p:spTgt spid="29"/>
                                        </p:tgtEl>
                                        <p:attrNameLst>
                                          <p:attrName>style.visibility</p:attrName>
                                        </p:attrNameLst>
                                      </p:cBhvr>
                                      <p:to>
                                        <p:strVal val="visible"/>
                                      </p:to>
                                    </p:set>
                                    <p:anim calcmode="lin" valueType="num">
                                      <p:cBhvr>
                                        <p:cTn id="99" dur="500" fill="hold"/>
                                        <p:tgtEl>
                                          <p:spTgt spid="29"/>
                                        </p:tgtEl>
                                        <p:attrNameLst>
                                          <p:attrName>ppt_w</p:attrName>
                                        </p:attrNameLst>
                                      </p:cBhvr>
                                      <p:tavLst>
                                        <p:tav tm="0">
                                          <p:val>
                                            <p:fltVal val="0"/>
                                          </p:val>
                                        </p:tav>
                                        <p:tav tm="100000">
                                          <p:val>
                                            <p:strVal val="#ppt_w"/>
                                          </p:val>
                                        </p:tav>
                                      </p:tavLst>
                                    </p:anim>
                                    <p:anim calcmode="lin" valueType="num">
                                      <p:cBhvr>
                                        <p:cTn id="100" dur="500" fill="hold"/>
                                        <p:tgtEl>
                                          <p:spTgt spid="29"/>
                                        </p:tgtEl>
                                        <p:attrNameLst>
                                          <p:attrName>ppt_h</p:attrName>
                                        </p:attrNameLst>
                                      </p:cBhvr>
                                      <p:tavLst>
                                        <p:tav tm="0">
                                          <p:val>
                                            <p:fltVal val="0"/>
                                          </p:val>
                                        </p:tav>
                                        <p:tav tm="100000">
                                          <p:val>
                                            <p:strVal val="#ppt_h"/>
                                          </p:val>
                                        </p:tav>
                                      </p:tavLst>
                                    </p:anim>
                                    <p:animEffect transition="in" filter="fade">
                                      <p:cBhvr>
                                        <p:cTn id="101" dur="500"/>
                                        <p:tgtEl>
                                          <p:spTgt spid="29"/>
                                        </p:tgtEl>
                                      </p:cBhvr>
                                    </p:animEffect>
                                  </p:childTnLst>
                                </p:cTn>
                              </p:par>
                            </p:childTnLst>
                          </p:cTn>
                        </p:par>
                      </p:childTnLst>
                    </p:cTn>
                  </p:par>
                  <p:par>
                    <p:cTn id="102" fill="hold">
                      <p:stCondLst>
                        <p:cond delay="indefinite"/>
                      </p:stCondLst>
                      <p:childTnLst>
                        <p:par>
                          <p:cTn id="103" fill="hold">
                            <p:stCondLst>
                              <p:cond delay="0"/>
                            </p:stCondLst>
                            <p:childTnLst>
                              <p:par>
                                <p:cTn id="104" presetID="53" presetClass="entr" presetSubtype="16" fill="hold" grpId="0" nodeType="clickEffect">
                                  <p:stCondLst>
                                    <p:cond delay="0"/>
                                  </p:stCondLst>
                                  <p:childTnLst>
                                    <p:set>
                                      <p:cBhvr>
                                        <p:cTn id="105" dur="1" fill="hold">
                                          <p:stCondLst>
                                            <p:cond delay="0"/>
                                          </p:stCondLst>
                                        </p:cTn>
                                        <p:tgtEl>
                                          <p:spTgt spid="30"/>
                                        </p:tgtEl>
                                        <p:attrNameLst>
                                          <p:attrName>style.visibility</p:attrName>
                                        </p:attrNameLst>
                                      </p:cBhvr>
                                      <p:to>
                                        <p:strVal val="visible"/>
                                      </p:to>
                                    </p:set>
                                    <p:anim calcmode="lin" valueType="num">
                                      <p:cBhvr>
                                        <p:cTn id="106" dur="500" fill="hold"/>
                                        <p:tgtEl>
                                          <p:spTgt spid="30"/>
                                        </p:tgtEl>
                                        <p:attrNameLst>
                                          <p:attrName>ppt_w</p:attrName>
                                        </p:attrNameLst>
                                      </p:cBhvr>
                                      <p:tavLst>
                                        <p:tav tm="0">
                                          <p:val>
                                            <p:fltVal val="0"/>
                                          </p:val>
                                        </p:tav>
                                        <p:tav tm="100000">
                                          <p:val>
                                            <p:strVal val="#ppt_w"/>
                                          </p:val>
                                        </p:tav>
                                      </p:tavLst>
                                    </p:anim>
                                    <p:anim calcmode="lin" valueType="num">
                                      <p:cBhvr>
                                        <p:cTn id="107" dur="500" fill="hold"/>
                                        <p:tgtEl>
                                          <p:spTgt spid="30"/>
                                        </p:tgtEl>
                                        <p:attrNameLst>
                                          <p:attrName>ppt_h</p:attrName>
                                        </p:attrNameLst>
                                      </p:cBhvr>
                                      <p:tavLst>
                                        <p:tav tm="0">
                                          <p:val>
                                            <p:fltVal val="0"/>
                                          </p:val>
                                        </p:tav>
                                        <p:tav tm="100000">
                                          <p:val>
                                            <p:strVal val="#ppt_h"/>
                                          </p:val>
                                        </p:tav>
                                      </p:tavLst>
                                    </p:anim>
                                    <p:animEffect transition="in" filter="fade">
                                      <p:cBhvr>
                                        <p:cTn id="108" dur="500"/>
                                        <p:tgtEl>
                                          <p:spTgt spid="30"/>
                                        </p:tgtEl>
                                      </p:cBhvr>
                                    </p:animEffect>
                                  </p:childTnLst>
                                </p:cTn>
                              </p:par>
                            </p:childTnLst>
                          </p:cTn>
                        </p:par>
                      </p:childTnLst>
                    </p:cTn>
                  </p:par>
                  <p:par>
                    <p:cTn id="109" fill="hold">
                      <p:stCondLst>
                        <p:cond delay="indefinite"/>
                      </p:stCondLst>
                      <p:childTnLst>
                        <p:par>
                          <p:cTn id="110" fill="hold">
                            <p:stCondLst>
                              <p:cond delay="0"/>
                            </p:stCondLst>
                            <p:childTnLst>
                              <p:par>
                                <p:cTn id="111" presetID="53" presetClass="entr" presetSubtype="16" fill="hold" grpId="0" nodeType="clickEffect">
                                  <p:stCondLst>
                                    <p:cond delay="0"/>
                                  </p:stCondLst>
                                  <p:childTnLst>
                                    <p:set>
                                      <p:cBhvr>
                                        <p:cTn id="112" dur="1" fill="hold">
                                          <p:stCondLst>
                                            <p:cond delay="0"/>
                                          </p:stCondLst>
                                        </p:cTn>
                                        <p:tgtEl>
                                          <p:spTgt spid="31"/>
                                        </p:tgtEl>
                                        <p:attrNameLst>
                                          <p:attrName>style.visibility</p:attrName>
                                        </p:attrNameLst>
                                      </p:cBhvr>
                                      <p:to>
                                        <p:strVal val="visible"/>
                                      </p:to>
                                    </p:set>
                                    <p:anim calcmode="lin" valueType="num">
                                      <p:cBhvr>
                                        <p:cTn id="113" dur="500" fill="hold"/>
                                        <p:tgtEl>
                                          <p:spTgt spid="31"/>
                                        </p:tgtEl>
                                        <p:attrNameLst>
                                          <p:attrName>ppt_w</p:attrName>
                                        </p:attrNameLst>
                                      </p:cBhvr>
                                      <p:tavLst>
                                        <p:tav tm="0">
                                          <p:val>
                                            <p:fltVal val="0"/>
                                          </p:val>
                                        </p:tav>
                                        <p:tav tm="100000">
                                          <p:val>
                                            <p:strVal val="#ppt_w"/>
                                          </p:val>
                                        </p:tav>
                                      </p:tavLst>
                                    </p:anim>
                                    <p:anim calcmode="lin" valueType="num">
                                      <p:cBhvr>
                                        <p:cTn id="114" dur="500" fill="hold"/>
                                        <p:tgtEl>
                                          <p:spTgt spid="31"/>
                                        </p:tgtEl>
                                        <p:attrNameLst>
                                          <p:attrName>ppt_h</p:attrName>
                                        </p:attrNameLst>
                                      </p:cBhvr>
                                      <p:tavLst>
                                        <p:tav tm="0">
                                          <p:val>
                                            <p:fltVal val="0"/>
                                          </p:val>
                                        </p:tav>
                                        <p:tav tm="100000">
                                          <p:val>
                                            <p:strVal val="#ppt_h"/>
                                          </p:val>
                                        </p:tav>
                                      </p:tavLst>
                                    </p:anim>
                                    <p:animEffect transition="in" filter="fade">
                                      <p:cBhvr>
                                        <p:cTn id="115" dur="500"/>
                                        <p:tgtEl>
                                          <p:spTgt spid="31"/>
                                        </p:tgtEl>
                                      </p:cBhvr>
                                    </p:animEffect>
                                  </p:childTnLst>
                                </p:cTn>
                              </p:par>
                            </p:childTnLst>
                          </p:cTn>
                        </p:par>
                      </p:childTnLst>
                    </p:cTn>
                  </p:par>
                  <p:par>
                    <p:cTn id="116" fill="hold">
                      <p:stCondLst>
                        <p:cond delay="indefinite"/>
                      </p:stCondLst>
                      <p:childTnLst>
                        <p:par>
                          <p:cTn id="117" fill="hold">
                            <p:stCondLst>
                              <p:cond delay="0"/>
                            </p:stCondLst>
                            <p:childTnLst>
                              <p:par>
                                <p:cTn id="118" presetID="53" presetClass="entr" presetSubtype="16" fill="hold" grpId="0" nodeType="clickEffect">
                                  <p:stCondLst>
                                    <p:cond delay="0"/>
                                  </p:stCondLst>
                                  <p:childTnLst>
                                    <p:set>
                                      <p:cBhvr>
                                        <p:cTn id="119" dur="1" fill="hold">
                                          <p:stCondLst>
                                            <p:cond delay="0"/>
                                          </p:stCondLst>
                                        </p:cTn>
                                        <p:tgtEl>
                                          <p:spTgt spid="32"/>
                                        </p:tgtEl>
                                        <p:attrNameLst>
                                          <p:attrName>style.visibility</p:attrName>
                                        </p:attrNameLst>
                                      </p:cBhvr>
                                      <p:to>
                                        <p:strVal val="visible"/>
                                      </p:to>
                                    </p:set>
                                    <p:anim calcmode="lin" valueType="num">
                                      <p:cBhvr>
                                        <p:cTn id="120" dur="500" fill="hold"/>
                                        <p:tgtEl>
                                          <p:spTgt spid="32"/>
                                        </p:tgtEl>
                                        <p:attrNameLst>
                                          <p:attrName>ppt_w</p:attrName>
                                        </p:attrNameLst>
                                      </p:cBhvr>
                                      <p:tavLst>
                                        <p:tav tm="0">
                                          <p:val>
                                            <p:fltVal val="0"/>
                                          </p:val>
                                        </p:tav>
                                        <p:tav tm="100000">
                                          <p:val>
                                            <p:strVal val="#ppt_w"/>
                                          </p:val>
                                        </p:tav>
                                      </p:tavLst>
                                    </p:anim>
                                    <p:anim calcmode="lin" valueType="num">
                                      <p:cBhvr>
                                        <p:cTn id="121" dur="500" fill="hold"/>
                                        <p:tgtEl>
                                          <p:spTgt spid="32"/>
                                        </p:tgtEl>
                                        <p:attrNameLst>
                                          <p:attrName>ppt_h</p:attrName>
                                        </p:attrNameLst>
                                      </p:cBhvr>
                                      <p:tavLst>
                                        <p:tav tm="0">
                                          <p:val>
                                            <p:fltVal val="0"/>
                                          </p:val>
                                        </p:tav>
                                        <p:tav tm="100000">
                                          <p:val>
                                            <p:strVal val="#ppt_h"/>
                                          </p:val>
                                        </p:tav>
                                      </p:tavLst>
                                    </p:anim>
                                    <p:animEffect transition="in" filter="fade">
                                      <p:cBhvr>
                                        <p:cTn id="122" dur="500"/>
                                        <p:tgtEl>
                                          <p:spTgt spid="32"/>
                                        </p:tgtEl>
                                      </p:cBhvr>
                                    </p:animEffect>
                                  </p:childTnLst>
                                </p:cTn>
                              </p:par>
                            </p:childTnLst>
                          </p:cTn>
                        </p:par>
                      </p:childTnLst>
                    </p:cTn>
                  </p:par>
                  <p:par>
                    <p:cTn id="123" fill="hold">
                      <p:stCondLst>
                        <p:cond delay="indefinite"/>
                      </p:stCondLst>
                      <p:childTnLst>
                        <p:par>
                          <p:cTn id="124" fill="hold">
                            <p:stCondLst>
                              <p:cond delay="0"/>
                            </p:stCondLst>
                            <p:childTnLst>
                              <p:par>
                                <p:cTn id="125" presetID="53" presetClass="entr" presetSubtype="16" fill="hold" grpId="0" nodeType="clickEffect">
                                  <p:stCondLst>
                                    <p:cond delay="0"/>
                                  </p:stCondLst>
                                  <p:childTnLst>
                                    <p:set>
                                      <p:cBhvr>
                                        <p:cTn id="126" dur="1" fill="hold">
                                          <p:stCondLst>
                                            <p:cond delay="0"/>
                                          </p:stCondLst>
                                        </p:cTn>
                                        <p:tgtEl>
                                          <p:spTgt spid="33"/>
                                        </p:tgtEl>
                                        <p:attrNameLst>
                                          <p:attrName>style.visibility</p:attrName>
                                        </p:attrNameLst>
                                      </p:cBhvr>
                                      <p:to>
                                        <p:strVal val="visible"/>
                                      </p:to>
                                    </p:set>
                                    <p:anim calcmode="lin" valueType="num">
                                      <p:cBhvr>
                                        <p:cTn id="127" dur="500" fill="hold"/>
                                        <p:tgtEl>
                                          <p:spTgt spid="33"/>
                                        </p:tgtEl>
                                        <p:attrNameLst>
                                          <p:attrName>ppt_w</p:attrName>
                                        </p:attrNameLst>
                                      </p:cBhvr>
                                      <p:tavLst>
                                        <p:tav tm="0">
                                          <p:val>
                                            <p:fltVal val="0"/>
                                          </p:val>
                                        </p:tav>
                                        <p:tav tm="100000">
                                          <p:val>
                                            <p:strVal val="#ppt_w"/>
                                          </p:val>
                                        </p:tav>
                                      </p:tavLst>
                                    </p:anim>
                                    <p:anim calcmode="lin" valueType="num">
                                      <p:cBhvr>
                                        <p:cTn id="128" dur="500" fill="hold"/>
                                        <p:tgtEl>
                                          <p:spTgt spid="33"/>
                                        </p:tgtEl>
                                        <p:attrNameLst>
                                          <p:attrName>ppt_h</p:attrName>
                                        </p:attrNameLst>
                                      </p:cBhvr>
                                      <p:tavLst>
                                        <p:tav tm="0">
                                          <p:val>
                                            <p:fltVal val="0"/>
                                          </p:val>
                                        </p:tav>
                                        <p:tav tm="100000">
                                          <p:val>
                                            <p:strVal val="#ppt_h"/>
                                          </p:val>
                                        </p:tav>
                                      </p:tavLst>
                                    </p:anim>
                                    <p:animEffect transition="in" filter="fade">
                                      <p:cBhvr>
                                        <p:cTn id="129" dur="500"/>
                                        <p:tgtEl>
                                          <p:spTgt spid="33"/>
                                        </p:tgtEl>
                                      </p:cBhvr>
                                    </p:animEffect>
                                  </p:childTnLst>
                                </p:cTn>
                              </p:par>
                            </p:childTnLst>
                          </p:cTn>
                        </p:par>
                      </p:childTnLst>
                    </p:cTn>
                  </p:par>
                  <p:par>
                    <p:cTn id="130" fill="hold">
                      <p:stCondLst>
                        <p:cond delay="indefinite"/>
                      </p:stCondLst>
                      <p:childTnLst>
                        <p:par>
                          <p:cTn id="131" fill="hold">
                            <p:stCondLst>
                              <p:cond delay="0"/>
                            </p:stCondLst>
                            <p:childTnLst>
                              <p:par>
                                <p:cTn id="132" presetID="53" presetClass="entr" presetSubtype="16" fill="hold" grpId="0" nodeType="clickEffect">
                                  <p:stCondLst>
                                    <p:cond delay="0"/>
                                  </p:stCondLst>
                                  <p:childTnLst>
                                    <p:set>
                                      <p:cBhvr>
                                        <p:cTn id="133" dur="1" fill="hold">
                                          <p:stCondLst>
                                            <p:cond delay="0"/>
                                          </p:stCondLst>
                                        </p:cTn>
                                        <p:tgtEl>
                                          <p:spTgt spid="34"/>
                                        </p:tgtEl>
                                        <p:attrNameLst>
                                          <p:attrName>style.visibility</p:attrName>
                                        </p:attrNameLst>
                                      </p:cBhvr>
                                      <p:to>
                                        <p:strVal val="visible"/>
                                      </p:to>
                                    </p:set>
                                    <p:anim calcmode="lin" valueType="num">
                                      <p:cBhvr>
                                        <p:cTn id="134" dur="500" fill="hold"/>
                                        <p:tgtEl>
                                          <p:spTgt spid="34"/>
                                        </p:tgtEl>
                                        <p:attrNameLst>
                                          <p:attrName>ppt_w</p:attrName>
                                        </p:attrNameLst>
                                      </p:cBhvr>
                                      <p:tavLst>
                                        <p:tav tm="0">
                                          <p:val>
                                            <p:fltVal val="0"/>
                                          </p:val>
                                        </p:tav>
                                        <p:tav tm="100000">
                                          <p:val>
                                            <p:strVal val="#ppt_w"/>
                                          </p:val>
                                        </p:tav>
                                      </p:tavLst>
                                    </p:anim>
                                    <p:anim calcmode="lin" valueType="num">
                                      <p:cBhvr>
                                        <p:cTn id="135" dur="500" fill="hold"/>
                                        <p:tgtEl>
                                          <p:spTgt spid="34"/>
                                        </p:tgtEl>
                                        <p:attrNameLst>
                                          <p:attrName>ppt_h</p:attrName>
                                        </p:attrNameLst>
                                      </p:cBhvr>
                                      <p:tavLst>
                                        <p:tav tm="0">
                                          <p:val>
                                            <p:fltVal val="0"/>
                                          </p:val>
                                        </p:tav>
                                        <p:tav tm="100000">
                                          <p:val>
                                            <p:strVal val="#ppt_h"/>
                                          </p:val>
                                        </p:tav>
                                      </p:tavLst>
                                    </p:anim>
                                    <p:animEffect transition="in" filter="fade">
                                      <p:cBhvr>
                                        <p:cTn id="136" dur="500"/>
                                        <p:tgtEl>
                                          <p:spTgt spid="34"/>
                                        </p:tgtEl>
                                      </p:cBhvr>
                                    </p:animEffect>
                                  </p:childTnLst>
                                </p:cTn>
                              </p:par>
                            </p:childTnLst>
                          </p:cTn>
                        </p:par>
                      </p:childTnLst>
                    </p:cTn>
                  </p:par>
                  <p:par>
                    <p:cTn id="137" fill="hold">
                      <p:stCondLst>
                        <p:cond delay="indefinite"/>
                      </p:stCondLst>
                      <p:childTnLst>
                        <p:par>
                          <p:cTn id="138" fill="hold">
                            <p:stCondLst>
                              <p:cond delay="0"/>
                            </p:stCondLst>
                            <p:childTnLst>
                              <p:par>
                                <p:cTn id="139" presetID="53" presetClass="entr" presetSubtype="16" fill="hold" grpId="0" nodeType="clickEffect">
                                  <p:stCondLst>
                                    <p:cond delay="0"/>
                                  </p:stCondLst>
                                  <p:childTnLst>
                                    <p:set>
                                      <p:cBhvr>
                                        <p:cTn id="140" dur="1" fill="hold">
                                          <p:stCondLst>
                                            <p:cond delay="0"/>
                                          </p:stCondLst>
                                        </p:cTn>
                                        <p:tgtEl>
                                          <p:spTgt spid="35"/>
                                        </p:tgtEl>
                                        <p:attrNameLst>
                                          <p:attrName>style.visibility</p:attrName>
                                        </p:attrNameLst>
                                      </p:cBhvr>
                                      <p:to>
                                        <p:strVal val="visible"/>
                                      </p:to>
                                    </p:set>
                                    <p:anim calcmode="lin" valueType="num">
                                      <p:cBhvr>
                                        <p:cTn id="141" dur="500" fill="hold"/>
                                        <p:tgtEl>
                                          <p:spTgt spid="35"/>
                                        </p:tgtEl>
                                        <p:attrNameLst>
                                          <p:attrName>ppt_w</p:attrName>
                                        </p:attrNameLst>
                                      </p:cBhvr>
                                      <p:tavLst>
                                        <p:tav tm="0">
                                          <p:val>
                                            <p:fltVal val="0"/>
                                          </p:val>
                                        </p:tav>
                                        <p:tav tm="100000">
                                          <p:val>
                                            <p:strVal val="#ppt_w"/>
                                          </p:val>
                                        </p:tav>
                                      </p:tavLst>
                                    </p:anim>
                                    <p:anim calcmode="lin" valueType="num">
                                      <p:cBhvr>
                                        <p:cTn id="142" dur="500" fill="hold"/>
                                        <p:tgtEl>
                                          <p:spTgt spid="35"/>
                                        </p:tgtEl>
                                        <p:attrNameLst>
                                          <p:attrName>ppt_h</p:attrName>
                                        </p:attrNameLst>
                                      </p:cBhvr>
                                      <p:tavLst>
                                        <p:tav tm="0">
                                          <p:val>
                                            <p:fltVal val="0"/>
                                          </p:val>
                                        </p:tav>
                                        <p:tav tm="100000">
                                          <p:val>
                                            <p:strVal val="#ppt_h"/>
                                          </p:val>
                                        </p:tav>
                                      </p:tavLst>
                                    </p:anim>
                                    <p:animEffect transition="in" filter="fade">
                                      <p:cBhvr>
                                        <p:cTn id="143" dur="500"/>
                                        <p:tgtEl>
                                          <p:spTgt spid="35"/>
                                        </p:tgtEl>
                                      </p:cBhvr>
                                    </p:animEffect>
                                  </p:childTnLst>
                                </p:cTn>
                              </p:par>
                            </p:childTnLst>
                          </p:cTn>
                        </p:par>
                      </p:childTnLst>
                    </p:cTn>
                  </p:par>
                  <p:par>
                    <p:cTn id="144" fill="hold">
                      <p:stCondLst>
                        <p:cond delay="indefinite"/>
                      </p:stCondLst>
                      <p:childTnLst>
                        <p:par>
                          <p:cTn id="145" fill="hold">
                            <p:stCondLst>
                              <p:cond delay="0"/>
                            </p:stCondLst>
                            <p:childTnLst>
                              <p:par>
                                <p:cTn id="146" presetID="53" presetClass="entr" presetSubtype="16" fill="hold" grpId="0" nodeType="clickEffect">
                                  <p:stCondLst>
                                    <p:cond delay="0"/>
                                  </p:stCondLst>
                                  <p:childTnLst>
                                    <p:set>
                                      <p:cBhvr>
                                        <p:cTn id="147" dur="1" fill="hold">
                                          <p:stCondLst>
                                            <p:cond delay="0"/>
                                          </p:stCondLst>
                                        </p:cTn>
                                        <p:tgtEl>
                                          <p:spTgt spid="36"/>
                                        </p:tgtEl>
                                        <p:attrNameLst>
                                          <p:attrName>style.visibility</p:attrName>
                                        </p:attrNameLst>
                                      </p:cBhvr>
                                      <p:to>
                                        <p:strVal val="visible"/>
                                      </p:to>
                                    </p:set>
                                    <p:anim calcmode="lin" valueType="num">
                                      <p:cBhvr>
                                        <p:cTn id="148" dur="500" fill="hold"/>
                                        <p:tgtEl>
                                          <p:spTgt spid="36"/>
                                        </p:tgtEl>
                                        <p:attrNameLst>
                                          <p:attrName>ppt_w</p:attrName>
                                        </p:attrNameLst>
                                      </p:cBhvr>
                                      <p:tavLst>
                                        <p:tav tm="0">
                                          <p:val>
                                            <p:fltVal val="0"/>
                                          </p:val>
                                        </p:tav>
                                        <p:tav tm="100000">
                                          <p:val>
                                            <p:strVal val="#ppt_w"/>
                                          </p:val>
                                        </p:tav>
                                      </p:tavLst>
                                    </p:anim>
                                    <p:anim calcmode="lin" valueType="num">
                                      <p:cBhvr>
                                        <p:cTn id="149" dur="500" fill="hold"/>
                                        <p:tgtEl>
                                          <p:spTgt spid="36"/>
                                        </p:tgtEl>
                                        <p:attrNameLst>
                                          <p:attrName>ppt_h</p:attrName>
                                        </p:attrNameLst>
                                      </p:cBhvr>
                                      <p:tavLst>
                                        <p:tav tm="0">
                                          <p:val>
                                            <p:fltVal val="0"/>
                                          </p:val>
                                        </p:tav>
                                        <p:tav tm="100000">
                                          <p:val>
                                            <p:strVal val="#ppt_h"/>
                                          </p:val>
                                        </p:tav>
                                      </p:tavLst>
                                    </p:anim>
                                    <p:animEffect transition="in" filter="fade">
                                      <p:cBhvr>
                                        <p:cTn id="150" dur="500"/>
                                        <p:tgtEl>
                                          <p:spTgt spid="36"/>
                                        </p:tgtEl>
                                      </p:cBhvr>
                                    </p:animEffect>
                                  </p:childTnLst>
                                </p:cTn>
                              </p:par>
                            </p:childTnLst>
                          </p:cTn>
                        </p:par>
                      </p:childTnLst>
                    </p:cTn>
                  </p:par>
                  <p:par>
                    <p:cTn id="151" fill="hold">
                      <p:stCondLst>
                        <p:cond delay="indefinite"/>
                      </p:stCondLst>
                      <p:childTnLst>
                        <p:par>
                          <p:cTn id="152" fill="hold">
                            <p:stCondLst>
                              <p:cond delay="0"/>
                            </p:stCondLst>
                            <p:childTnLst>
                              <p:par>
                                <p:cTn id="153" presetID="53" presetClass="entr" presetSubtype="16" fill="hold" grpId="0" nodeType="clickEffect">
                                  <p:stCondLst>
                                    <p:cond delay="0"/>
                                  </p:stCondLst>
                                  <p:childTnLst>
                                    <p:set>
                                      <p:cBhvr>
                                        <p:cTn id="154" dur="1" fill="hold">
                                          <p:stCondLst>
                                            <p:cond delay="0"/>
                                          </p:stCondLst>
                                        </p:cTn>
                                        <p:tgtEl>
                                          <p:spTgt spid="37"/>
                                        </p:tgtEl>
                                        <p:attrNameLst>
                                          <p:attrName>style.visibility</p:attrName>
                                        </p:attrNameLst>
                                      </p:cBhvr>
                                      <p:to>
                                        <p:strVal val="visible"/>
                                      </p:to>
                                    </p:set>
                                    <p:anim calcmode="lin" valueType="num">
                                      <p:cBhvr>
                                        <p:cTn id="155" dur="500" fill="hold"/>
                                        <p:tgtEl>
                                          <p:spTgt spid="37"/>
                                        </p:tgtEl>
                                        <p:attrNameLst>
                                          <p:attrName>ppt_w</p:attrName>
                                        </p:attrNameLst>
                                      </p:cBhvr>
                                      <p:tavLst>
                                        <p:tav tm="0">
                                          <p:val>
                                            <p:fltVal val="0"/>
                                          </p:val>
                                        </p:tav>
                                        <p:tav tm="100000">
                                          <p:val>
                                            <p:strVal val="#ppt_w"/>
                                          </p:val>
                                        </p:tav>
                                      </p:tavLst>
                                    </p:anim>
                                    <p:anim calcmode="lin" valueType="num">
                                      <p:cBhvr>
                                        <p:cTn id="156" dur="500" fill="hold"/>
                                        <p:tgtEl>
                                          <p:spTgt spid="37"/>
                                        </p:tgtEl>
                                        <p:attrNameLst>
                                          <p:attrName>ppt_h</p:attrName>
                                        </p:attrNameLst>
                                      </p:cBhvr>
                                      <p:tavLst>
                                        <p:tav tm="0">
                                          <p:val>
                                            <p:fltVal val="0"/>
                                          </p:val>
                                        </p:tav>
                                        <p:tav tm="100000">
                                          <p:val>
                                            <p:strVal val="#ppt_h"/>
                                          </p:val>
                                        </p:tav>
                                      </p:tavLst>
                                    </p:anim>
                                    <p:animEffect transition="in" filter="fade">
                                      <p:cBhvr>
                                        <p:cTn id="157" dur="500"/>
                                        <p:tgtEl>
                                          <p:spTgt spid="37"/>
                                        </p:tgtEl>
                                      </p:cBhvr>
                                    </p:animEffect>
                                  </p:childTnLst>
                                </p:cTn>
                              </p:par>
                            </p:childTnLst>
                          </p:cTn>
                        </p:par>
                      </p:childTnLst>
                    </p:cTn>
                  </p:par>
                  <p:par>
                    <p:cTn id="158" fill="hold">
                      <p:stCondLst>
                        <p:cond delay="indefinite"/>
                      </p:stCondLst>
                      <p:childTnLst>
                        <p:par>
                          <p:cTn id="159" fill="hold">
                            <p:stCondLst>
                              <p:cond delay="0"/>
                            </p:stCondLst>
                            <p:childTnLst>
                              <p:par>
                                <p:cTn id="160" presetID="53" presetClass="entr" presetSubtype="16" fill="hold" grpId="0" nodeType="clickEffect">
                                  <p:stCondLst>
                                    <p:cond delay="0"/>
                                  </p:stCondLst>
                                  <p:childTnLst>
                                    <p:set>
                                      <p:cBhvr>
                                        <p:cTn id="161" dur="1" fill="hold">
                                          <p:stCondLst>
                                            <p:cond delay="0"/>
                                          </p:stCondLst>
                                        </p:cTn>
                                        <p:tgtEl>
                                          <p:spTgt spid="38"/>
                                        </p:tgtEl>
                                        <p:attrNameLst>
                                          <p:attrName>style.visibility</p:attrName>
                                        </p:attrNameLst>
                                      </p:cBhvr>
                                      <p:to>
                                        <p:strVal val="visible"/>
                                      </p:to>
                                    </p:set>
                                    <p:anim calcmode="lin" valueType="num">
                                      <p:cBhvr>
                                        <p:cTn id="162" dur="500" fill="hold"/>
                                        <p:tgtEl>
                                          <p:spTgt spid="38"/>
                                        </p:tgtEl>
                                        <p:attrNameLst>
                                          <p:attrName>ppt_w</p:attrName>
                                        </p:attrNameLst>
                                      </p:cBhvr>
                                      <p:tavLst>
                                        <p:tav tm="0">
                                          <p:val>
                                            <p:fltVal val="0"/>
                                          </p:val>
                                        </p:tav>
                                        <p:tav tm="100000">
                                          <p:val>
                                            <p:strVal val="#ppt_w"/>
                                          </p:val>
                                        </p:tav>
                                      </p:tavLst>
                                    </p:anim>
                                    <p:anim calcmode="lin" valueType="num">
                                      <p:cBhvr>
                                        <p:cTn id="163" dur="500" fill="hold"/>
                                        <p:tgtEl>
                                          <p:spTgt spid="38"/>
                                        </p:tgtEl>
                                        <p:attrNameLst>
                                          <p:attrName>ppt_h</p:attrName>
                                        </p:attrNameLst>
                                      </p:cBhvr>
                                      <p:tavLst>
                                        <p:tav tm="0">
                                          <p:val>
                                            <p:fltVal val="0"/>
                                          </p:val>
                                        </p:tav>
                                        <p:tav tm="100000">
                                          <p:val>
                                            <p:strVal val="#ppt_h"/>
                                          </p:val>
                                        </p:tav>
                                      </p:tavLst>
                                    </p:anim>
                                    <p:animEffect transition="in" filter="fade">
                                      <p:cBhvr>
                                        <p:cTn id="164" dur="500"/>
                                        <p:tgtEl>
                                          <p:spTgt spid="38"/>
                                        </p:tgtEl>
                                      </p:cBhvr>
                                    </p:animEffect>
                                  </p:childTnLst>
                                </p:cTn>
                              </p:par>
                            </p:childTnLst>
                          </p:cTn>
                        </p:par>
                      </p:childTnLst>
                    </p:cTn>
                  </p:par>
                  <p:par>
                    <p:cTn id="165" fill="hold">
                      <p:stCondLst>
                        <p:cond delay="indefinite"/>
                      </p:stCondLst>
                      <p:childTnLst>
                        <p:par>
                          <p:cTn id="166" fill="hold">
                            <p:stCondLst>
                              <p:cond delay="0"/>
                            </p:stCondLst>
                            <p:childTnLst>
                              <p:par>
                                <p:cTn id="167" presetID="53" presetClass="entr" presetSubtype="16" fill="hold" grpId="0" nodeType="clickEffect">
                                  <p:stCondLst>
                                    <p:cond delay="0"/>
                                  </p:stCondLst>
                                  <p:childTnLst>
                                    <p:set>
                                      <p:cBhvr>
                                        <p:cTn id="168" dur="1" fill="hold">
                                          <p:stCondLst>
                                            <p:cond delay="0"/>
                                          </p:stCondLst>
                                        </p:cTn>
                                        <p:tgtEl>
                                          <p:spTgt spid="39"/>
                                        </p:tgtEl>
                                        <p:attrNameLst>
                                          <p:attrName>style.visibility</p:attrName>
                                        </p:attrNameLst>
                                      </p:cBhvr>
                                      <p:to>
                                        <p:strVal val="visible"/>
                                      </p:to>
                                    </p:set>
                                    <p:anim calcmode="lin" valueType="num">
                                      <p:cBhvr>
                                        <p:cTn id="169" dur="500" fill="hold"/>
                                        <p:tgtEl>
                                          <p:spTgt spid="39"/>
                                        </p:tgtEl>
                                        <p:attrNameLst>
                                          <p:attrName>ppt_w</p:attrName>
                                        </p:attrNameLst>
                                      </p:cBhvr>
                                      <p:tavLst>
                                        <p:tav tm="0">
                                          <p:val>
                                            <p:fltVal val="0"/>
                                          </p:val>
                                        </p:tav>
                                        <p:tav tm="100000">
                                          <p:val>
                                            <p:strVal val="#ppt_w"/>
                                          </p:val>
                                        </p:tav>
                                      </p:tavLst>
                                    </p:anim>
                                    <p:anim calcmode="lin" valueType="num">
                                      <p:cBhvr>
                                        <p:cTn id="170" dur="500" fill="hold"/>
                                        <p:tgtEl>
                                          <p:spTgt spid="39"/>
                                        </p:tgtEl>
                                        <p:attrNameLst>
                                          <p:attrName>ppt_h</p:attrName>
                                        </p:attrNameLst>
                                      </p:cBhvr>
                                      <p:tavLst>
                                        <p:tav tm="0">
                                          <p:val>
                                            <p:fltVal val="0"/>
                                          </p:val>
                                        </p:tav>
                                        <p:tav tm="100000">
                                          <p:val>
                                            <p:strVal val="#ppt_h"/>
                                          </p:val>
                                        </p:tav>
                                      </p:tavLst>
                                    </p:anim>
                                    <p:animEffect transition="in" filter="fade">
                                      <p:cBhvr>
                                        <p:cTn id="171" dur="500"/>
                                        <p:tgtEl>
                                          <p:spTgt spid="39"/>
                                        </p:tgtEl>
                                      </p:cBhvr>
                                    </p:animEffect>
                                  </p:childTnLst>
                                </p:cTn>
                              </p:par>
                            </p:childTnLst>
                          </p:cTn>
                        </p:par>
                      </p:childTnLst>
                    </p:cTn>
                  </p:par>
                  <p:par>
                    <p:cTn id="172" fill="hold">
                      <p:stCondLst>
                        <p:cond delay="indefinite"/>
                      </p:stCondLst>
                      <p:childTnLst>
                        <p:par>
                          <p:cTn id="173" fill="hold">
                            <p:stCondLst>
                              <p:cond delay="0"/>
                            </p:stCondLst>
                            <p:childTnLst>
                              <p:par>
                                <p:cTn id="174" presetID="10" presetClass="entr" presetSubtype="0" fill="hold" nodeType="clickEffect">
                                  <p:stCondLst>
                                    <p:cond delay="0"/>
                                  </p:stCondLst>
                                  <p:childTnLst>
                                    <p:set>
                                      <p:cBhvr>
                                        <p:cTn id="175" dur="1" fill="hold">
                                          <p:stCondLst>
                                            <p:cond delay="0"/>
                                          </p:stCondLst>
                                        </p:cTn>
                                        <p:tgtEl>
                                          <p:spTgt spid="41">
                                            <p:txEl>
                                              <p:pRg st="0" end="0"/>
                                            </p:txEl>
                                          </p:spTgt>
                                        </p:tgtEl>
                                        <p:attrNameLst>
                                          <p:attrName>style.visibility</p:attrName>
                                        </p:attrNameLst>
                                      </p:cBhvr>
                                      <p:to>
                                        <p:strVal val="visible"/>
                                      </p:to>
                                    </p:set>
                                    <p:animEffect transition="in" filter="fade">
                                      <p:cBhvr>
                                        <p:cTn id="176" dur="500"/>
                                        <p:tgtEl>
                                          <p:spTgt spid="4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16" grpId="0" animBg="1"/>
      <p:bldP spid="17" grpId="0" animBg="1"/>
      <p:bldP spid="18" grpId="0" animBg="1"/>
      <p:bldP spid="19"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1 - Leçon 1</a:t>
            </a:r>
            <a:endParaRPr lang="fr-FR" sz="4000" dirty="0">
              <a:latin typeface="+mn-lt"/>
            </a:endParaRPr>
          </a:p>
        </p:txBody>
      </p:sp>
      <p:sp>
        <p:nvSpPr>
          <p:cNvPr id="3" name="Sous-titre 2"/>
          <p:cNvSpPr>
            <a:spLocks noGrp="1"/>
          </p:cNvSpPr>
          <p:nvPr>
            <p:ph type="subTitle" idx="1"/>
          </p:nvPr>
        </p:nvSpPr>
        <p:spPr>
          <a:xfrm>
            <a:off x="230658" y="848498"/>
            <a:ext cx="11640065" cy="5782961"/>
          </a:xfrm>
        </p:spPr>
        <p:txBody>
          <a:bodyPr/>
          <a:lstStyle/>
          <a:p>
            <a:r>
              <a:rPr lang="fr-FR" b="1" dirty="0" smtClean="0"/>
              <a:t>La détermination du contrat</a:t>
            </a:r>
          </a:p>
          <a:p>
            <a:pPr algn="l"/>
            <a:r>
              <a:rPr lang="fr-FR" dirty="0" smtClean="0"/>
              <a:t>	Le processus de détermination du contrat s’appelle les </a:t>
            </a:r>
            <a:r>
              <a:rPr lang="fr-FR" b="1" dirty="0" smtClean="0"/>
              <a:t>enchères</a:t>
            </a:r>
            <a:r>
              <a:rPr lang="fr-FR" dirty="0" smtClean="0"/>
              <a:t>. Pour l’instant, nous utiliserons le mini-bridge, une version simplifiée qui permet de déterminer un contrat.</a:t>
            </a:r>
            <a:endParaRPr lang="fr-FR" b="1" dirty="0" smtClean="0"/>
          </a:p>
          <a:p>
            <a:pPr algn="l"/>
            <a:endParaRPr lang="fr-FR" dirty="0" smtClean="0"/>
          </a:p>
          <a:p>
            <a:pPr algn="l"/>
            <a:endParaRPr lang="fr-FR" dirty="0"/>
          </a:p>
          <a:p>
            <a:pPr algn="l"/>
            <a:r>
              <a:rPr lang="fr-FR" b="1" dirty="0" smtClean="0"/>
              <a:t>	</a:t>
            </a:r>
            <a:endParaRPr lang="fr-FR" dirty="0">
              <a:solidFill>
                <a:srgbClr val="00B050"/>
              </a:solidFill>
            </a:endParaRPr>
          </a:p>
          <a:p>
            <a:pPr algn="l"/>
            <a:r>
              <a:rPr lang="fr-FR" b="1" dirty="0" smtClean="0"/>
              <a:t>				</a:t>
            </a:r>
          </a:p>
          <a:p>
            <a:pPr algn="l"/>
            <a:endParaRPr lang="fr-FR" dirty="0">
              <a:solidFill>
                <a:srgbClr val="00B050"/>
              </a:solidFill>
            </a:endParaRPr>
          </a:p>
        </p:txBody>
      </p:sp>
      <p:sp>
        <p:nvSpPr>
          <p:cNvPr id="5" name="ZoneTexte 4"/>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
        <p:nvSpPr>
          <p:cNvPr id="6" name="Rectangle à coins arrondis 5"/>
          <p:cNvSpPr/>
          <p:nvPr/>
        </p:nvSpPr>
        <p:spPr>
          <a:xfrm>
            <a:off x="230658" y="2063262"/>
            <a:ext cx="11640065" cy="42984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t>Les enchères en mini-bridge à Sans-Atout</a:t>
            </a:r>
            <a:endParaRPr lang="fr-FR" sz="2400" b="1" dirty="0"/>
          </a:p>
        </p:txBody>
      </p:sp>
      <p:sp>
        <p:nvSpPr>
          <p:cNvPr id="7" name="Rectangle à coins arrondis 6"/>
          <p:cNvSpPr/>
          <p:nvPr/>
        </p:nvSpPr>
        <p:spPr>
          <a:xfrm>
            <a:off x="230658" y="2493108"/>
            <a:ext cx="1379311" cy="79716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smtClean="0"/>
              <a:t>1</a:t>
            </a:r>
            <a:r>
              <a:rPr lang="fr-FR" sz="2000" baseline="30000" dirty="0" smtClean="0"/>
              <a:t>ère</a:t>
            </a:r>
            <a:r>
              <a:rPr lang="fr-FR" sz="2000" dirty="0" smtClean="0"/>
              <a:t> étape</a:t>
            </a:r>
            <a:endParaRPr lang="fr-FR" sz="2000" dirty="0"/>
          </a:p>
        </p:txBody>
      </p:sp>
      <p:sp>
        <p:nvSpPr>
          <p:cNvPr id="8" name="Rectangle à coins arrondis 7"/>
          <p:cNvSpPr/>
          <p:nvPr/>
        </p:nvSpPr>
        <p:spPr>
          <a:xfrm>
            <a:off x="1609969" y="2493108"/>
            <a:ext cx="10260754" cy="797169"/>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dirty="0">
                <a:solidFill>
                  <a:schemeClr val="tx1"/>
                </a:solidFill>
              </a:rPr>
              <a:t>Le donneur est le joueur qui parle en premier.</a:t>
            </a:r>
            <a:br>
              <a:rPr lang="fr-FR" dirty="0">
                <a:solidFill>
                  <a:schemeClr val="tx1"/>
                </a:solidFill>
              </a:rPr>
            </a:br>
            <a:r>
              <a:rPr lang="fr-FR" dirty="0">
                <a:solidFill>
                  <a:schemeClr val="tx1"/>
                </a:solidFill>
              </a:rPr>
              <a:t>S’il possède </a:t>
            </a:r>
            <a:r>
              <a:rPr lang="fr-FR" dirty="0" smtClean="0">
                <a:solidFill>
                  <a:schemeClr val="tx1"/>
                </a:solidFill>
              </a:rPr>
              <a:t>u</a:t>
            </a:r>
            <a:r>
              <a:rPr lang="fr-FR" dirty="0">
                <a:solidFill>
                  <a:schemeClr val="tx1"/>
                </a:solidFill>
              </a:rPr>
              <a:t>n</a:t>
            </a:r>
            <a:r>
              <a:rPr lang="fr-FR" dirty="0" smtClean="0">
                <a:solidFill>
                  <a:schemeClr val="tx1"/>
                </a:solidFill>
              </a:rPr>
              <a:t> </a:t>
            </a:r>
            <a:r>
              <a:rPr lang="fr-FR" dirty="0">
                <a:solidFill>
                  <a:schemeClr val="tx1"/>
                </a:solidFill>
              </a:rPr>
              <a:t>minimum de 12 points, il dit « </a:t>
            </a:r>
            <a:r>
              <a:rPr lang="fr-FR" b="1" dirty="0">
                <a:solidFill>
                  <a:schemeClr val="tx1"/>
                </a:solidFill>
              </a:rPr>
              <a:t>j’ouvre </a:t>
            </a:r>
            <a:r>
              <a:rPr lang="fr-FR" dirty="0">
                <a:solidFill>
                  <a:schemeClr val="tx1"/>
                </a:solidFill>
              </a:rPr>
              <a:t>»</a:t>
            </a:r>
            <a:br>
              <a:rPr lang="fr-FR" dirty="0">
                <a:solidFill>
                  <a:schemeClr val="tx1"/>
                </a:solidFill>
              </a:rPr>
            </a:br>
            <a:r>
              <a:rPr lang="fr-FR" dirty="0">
                <a:solidFill>
                  <a:schemeClr val="tx1"/>
                </a:solidFill>
              </a:rPr>
              <a:t>S’il possède moins de 12 points, il dit « </a:t>
            </a:r>
            <a:r>
              <a:rPr lang="fr-FR" b="1" dirty="0">
                <a:solidFill>
                  <a:schemeClr val="tx1"/>
                </a:solidFill>
              </a:rPr>
              <a:t>je passe</a:t>
            </a:r>
            <a:r>
              <a:rPr lang="fr-FR" dirty="0">
                <a:solidFill>
                  <a:schemeClr val="tx1"/>
                </a:solidFill>
              </a:rPr>
              <a:t> »</a:t>
            </a:r>
          </a:p>
        </p:txBody>
      </p:sp>
      <p:sp>
        <p:nvSpPr>
          <p:cNvPr id="9" name="Rectangle à coins arrondis 8"/>
          <p:cNvSpPr/>
          <p:nvPr/>
        </p:nvSpPr>
        <p:spPr>
          <a:xfrm>
            <a:off x="230658" y="3290277"/>
            <a:ext cx="1379311" cy="61582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smtClean="0"/>
              <a:t>2</a:t>
            </a:r>
            <a:r>
              <a:rPr lang="fr-FR" sz="2000" baseline="30000" dirty="0" smtClean="0"/>
              <a:t>ère</a:t>
            </a:r>
            <a:r>
              <a:rPr lang="fr-FR" sz="2000" dirty="0" smtClean="0"/>
              <a:t> étape</a:t>
            </a:r>
            <a:endParaRPr lang="fr-FR" sz="2000" dirty="0"/>
          </a:p>
        </p:txBody>
      </p:sp>
      <p:sp>
        <p:nvSpPr>
          <p:cNvPr id="10" name="Rectangle à coins arrondis 9"/>
          <p:cNvSpPr/>
          <p:nvPr/>
        </p:nvSpPr>
        <p:spPr>
          <a:xfrm>
            <a:off x="1609969" y="3290277"/>
            <a:ext cx="10260754" cy="615821"/>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dirty="0">
                <a:solidFill>
                  <a:schemeClr val="tx1"/>
                </a:solidFill>
              </a:rPr>
              <a:t>Si le donneur passe, le joueur placé à sa gauche a la parole et peut ouvrir ou passer</a:t>
            </a:r>
            <a:br>
              <a:rPr lang="fr-FR" dirty="0">
                <a:solidFill>
                  <a:schemeClr val="tx1"/>
                </a:solidFill>
              </a:rPr>
            </a:br>
            <a:r>
              <a:rPr lang="fr-FR" dirty="0">
                <a:solidFill>
                  <a:schemeClr val="tx1"/>
                </a:solidFill>
              </a:rPr>
              <a:t>Si les quatre joueurs passent, le joueur à la gauche du donneur redistribue les cartes</a:t>
            </a:r>
          </a:p>
        </p:txBody>
      </p:sp>
      <p:sp>
        <p:nvSpPr>
          <p:cNvPr id="11" name="Rectangle à coins arrondis 10"/>
          <p:cNvSpPr/>
          <p:nvPr/>
        </p:nvSpPr>
        <p:spPr>
          <a:xfrm>
            <a:off x="230658" y="3906099"/>
            <a:ext cx="1379311" cy="34547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smtClean="0"/>
              <a:t>3</a:t>
            </a:r>
            <a:r>
              <a:rPr lang="fr-FR" sz="2000" baseline="30000" dirty="0" smtClean="0"/>
              <a:t>ème</a:t>
            </a:r>
            <a:r>
              <a:rPr lang="fr-FR" sz="2000" dirty="0" smtClean="0"/>
              <a:t> étape</a:t>
            </a:r>
            <a:endParaRPr lang="fr-FR" sz="2000" dirty="0"/>
          </a:p>
        </p:txBody>
      </p:sp>
      <p:sp>
        <p:nvSpPr>
          <p:cNvPr id="12" name="Rectangle à coins arrondis 11"/>
          <p:cNvSpPr/>
          <p:nvPr/>
        </p:nvSpPr>
        <p:spPr>
          <a:xfrm>
            <a:off x="1609969" y="3906098"/>
            <a:ext cx="10260754" cy="345471"/>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dirty="0">
                <a:solidFill>
                  <a:schemeClr val="tx1"/>
                </a:solidFill>
              </a:rPr>
              <a:t>Dès qu’un joueur ouvre, son partenaire lui indique son nombre de </a:t>
            </a:r>
            <a:r>
              <a:rPr lang="fr-FR" dirty="0" smtClean="0">
                <a:solidFill>
                  <a:schemeClr val="tx1"/>
                </a:solidFill>
              </a:rPr>
              <a:t>points</a:t>
            </a:r>
            <a:endParaRPr lang="fr-FR" dirty="0">
              <a:solidFill>
                <a:schemeClr val="tx1"/>
              </a:solidFill>
            </a:endParaRPr>
          </a:p>
        </p:txBody>
      </p:sp>
      <p:sp>
        <p:nvSpPr>
          <p:cNvPr id="13" name="Rectangle à coins arrondis 12"/>
          <p:cNvSpPr/>
          <p:nvPr/>
        </p:nvSpPr>
        <p:spPr>
          <a:xfrm>
            <a:off x="230658" y="4245757"/>
            <a:ext cx="1379311" cy="10999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smtClean="0"/>
              <a:t>4</a:t>
            </a:r>
            <a:r>
              <a:rPr lang="fr-FR" sz="2000" baseline="30000" dirty="0" smtClean="0"/>
              <a:t>ème</a:t>
            </a:r>
            <a:r>
              <a:rPr lang="fr-FR" sz="2000" dirty="0" smtClean="0"/>
              <a:t> étape</a:t>
            </a:r>
            <a:endParaRPr lang="fr-FR" sz="2000" dirty="0"/>
          </a:p>
        </p:txBody>
      </p:sp>
      <p:sp>
        <p:nvSpPr>
          <p:cNvPr id="14" name="Rectangle à coins arrondis 13"/>
          <p:cNvSpPr/>
          <p:nvPr/>
        </p:nvSpPr>
        <p:spPr>
          <a:xfrm>
            <a:off x="1609969" y="4245757"/>
            <a:ext cx="10260754" cy="109996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dirty="0">
                <a:solidFill>
                  <a:schemeClr val="tx1"/>
                </a:solidFill>
              </a:rPr>
              <a:t>L’ouvreur additionne ses points à ceux de son partenaire et détermine la </a:t>
            </a:r>
            <a:r>
              <a:rPr lang="fr-FR" b="1" dirty="0">
                <a:solidFill>
                  <a:schemeClr val="tx1"/>
                </a:solidFill>
              </a:rPr>
              <a:t>force totale de son camp</a:t>
            </a:r>
            <a:r>
              <a:rPr lang="fr-FR" dirty="0">
                <a:solidFill>
                  <a:schemeClr val="tx1"/>
                </a:solidFill>
              </a:rPr>
              <a:t/>
            </a:r>
            <a:br>
              <a:rPr lang="fr-FR" dirty="0">
                <a:solidFill>
                  <a:schemeClr val="tx1"/>
                </a:solidFill>
              </a:rPr>
            </a:br>
            <a:r>
              <a:rPr lang="fr-FR" dirty="0">
                <a:solidFill>
                  <a:schemeClr val="tx1"/>
                </a:solidFill>
              </a:rPr>
              <a:t>Il consulte la table de décision, et si son camp est majoritaire en points, il annonce le </a:t>
            </a:r>
            <a:r>
              <a:rPr lang="fr-FR" b="1" dirty="0">
                <a:solidFill>
                  <a:schemeClr val="tx1"/>
                </a:solidFill>
              </a:rPr>
              <a:t>contrat</a:t>
            </a:r>
            <a:r>
              <a:rPr lang="fr-FR" dirty="0">
                <a:solidFill>
                  <a:schemeClr val="tx1"/>
                </a:solidFill>
              </a:rPr>
              <a:t> correspondant à ce nombre de points.</a:t>
            </a:r>
            <a:br>
              <a:rPr lang="fr-FR" dirty="0">
                <a:solidFill>
                  <a:schemeClr val="tx1"/>
                </a:solidFill>
              </a:rPr>
            </a:br>
            <a:r>
              <a:rPr lang="fr-FR" dirty="0">
                <a:solidFill>
                  <a:schemeClr val="tx1"/>
                </a:solidFill>
              </a:rPr>
              <a:t>Il devient le </a:t>
            </a:r>
            <a:r>
              <a:rPr lang="fr-FR" b="1" dirty="0">
                <a:solidFill>
                  <a:schemeClr val="tx1"/>
                </a:solidFill>
              </a:rPr>
              <a:t>déclarant</a:t>
            </a:r>
          </a:p>
        </p:txBody>
      </p:sp>
      <p:sp>
        <p:nvSpPr>
          <p:cNvPr id="15" name="Rectangle à coins arrondis 14"/>
          <p:cNvSpPr/>
          <p:nvPr/>
        </p:nvSpPr>
        <p:spPr>
          <a:xfrm>
            <a:off x="230658" y="5345723"/>
            <a:ext cx="1379311" cy="79716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smtClean="0"/>
              <a:t>5</a:t>
            </a:r>
            <a:r>
              <a:rPr lang="fr-FR" sz="2000" baseline="30000" dirty="0" smtClean="0"/>
              <a:t>ème</a:t>
            </a:r>
            <a:r>
              <a:rPr lang="fr-FR" sz="2000" dirty="0" smtClean="0"/>
              <a:t> étape</a:t>
            </a:r>
            <a:endParaRPr lang="fr-FR" sz="2000" dirty="0"/>
          </a:p>
        </p:txBody>
      </p:sp>
      <p:sp>
        <p:nvSpPr>
          <p:cNvPr id="16" name="Rectangle à coins arrondis 15"/>
          <p:cNvSpPr/>
          <p:nvPr/>
        </p:nvSpPr>
        <p:spPr>
          <a:xfrm>
            <a:off x="1609969" y="5345723"/>
            <a:ext cx="10260754" cy="797169"/>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dirty="0">
                <a:solidFill>
                  <a:schemeClr val="tx1"/>
                </a:solidFill>
              </a:rPr>
              <a:t>Si l’ouvreur constate qu’il est minoritaire, il dit « je passe »</a:t>
            </a:r>
            <a:br>
              <a:rPr lang="fr-FR" dirty="0">
                <a:solidFill>
                  <a:schemeClr val="tx1"/>
                </a:solidFill>
              </a:rPr>
            </a:br>
            <a:r>
              <a:rPr lang="fr-FR" dirty="0">
                <a:solidFill>
                  <a:schemeClr val="tx1"/>
                </a:solidFill>
              </a:rPr>
              <a:t>La parole revient au joueur situé à sa droite qui annonce son nombre de points.</a:t>
            </a:r>
            <a:br>
              <a:rPr lang="fr-FR" dirty="0">
                <a:solidFill>
                  <a:schemeClr val="tx1"/>
                </a:solidFill>
              </a:rPr>
            </a:br>
            <a:r>
              <a:rPr lang="fr-FR" dirty="0">
                <a:solidFill>
                  <a:schemeClr val="tx1"/>
                </a:solidFill>
              </a:rPr>
              <a:t>C’est son partenaire, situé donc à gauche du donneur, qui annonce alors le contrat</a:t>
            </a:r>
          </a:p>
        </p:txBody>
      </p:sp>
    </p:spTree>
    <p:extLst>
      <p:ext uri="{BB962C8B-B14F-4D97-AF65-F5344CB8AC3E}">
        <p14:creationId xmlns:p14="http://schemas.microsoft.com/office/powerpoint/2010/main" val="293178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Effect transition="in" filter="fade">
                                      <p:cBhvr>
                                        <p:cTn id="26" dur="500"/>
                                        <p:tgtEl>
                                          <p:spTgt spid="7"/>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grpId="0" nodeType="clickEffect">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cBhvr>
                                        <p:cTn id="38" dur="500" fill="hold"/>
                                        <p:tgtEl>
                                          <p:spTgt spid="9"/>
                                        </p:tgtEl>
                                        <p:attrNameLst>
                                          <p:attrName>ppt_w</p:attrName>
                                        </p:attrNameLst>
                                      </p:cBhvr>
                                      <p:tavLst>
                                        <p:tav tm="0">
                                          <p:val>
                                            <p:fltVal val="0"/>
                                          </p:val>
                                        </p:tav>
                                        <p:tav tm="100000">
                                          <p:val>
                                            <p:strVal val="#ppt_w"/>
                                          </p:val>
                                        </p:tav>
                                      </p:tavLst>
                                    </p:anim>
                                    <p:anim calcmode="lin" valueType="num">
                                      <p:cBhvr>
                                        <p:cTn id="39" dur="500" fill="hold"/>
                                        <p:tgtEl>
                                          <p:spTgt spid="9"/>
                                        </p:tgtEl>
                                        <p:attrNameLst>
                                          <p:attrName>ppt_h</p:attrName>
                                        </p:attrNameLst>
                                      </p:cBhvr>
                                      <p:tavLst>
                                        <p:tav tm="0">
                                          <p:val>
                                            <p:fltVal val="0"/>
                                          </p:val>
                                        </p:tav>
                                        <p:tav tm="100000">
                                          <p:val>
                                            <p:strVal val="#ppt_h"/>
                                          </p:val>
                                        </p:tav>
                                      </p:tavLst>
                                    </p:anim>
                                    <p:animEffect transition="in" filter="fade">
                                      <p:cBhvr>
                                        <p:cTn id="40" dur="500"/>
                                        <p:tgtEl>
                                          <p:spTgt spid="9"/>
                                        </p:tgtEl>
                                      </p:cBhvr>
                                    </p:animEffect>
                                  </p:childTnLst>
                                </p:cTn>
                              </p:par>
                            </p:childTnLst>
                          </p:cTn>
                        </p:par>
                      </p:childTnLst>
                    </p:cTn>
                  </p:par>
                  <p:par>
                    <p:cTn id="41" fill="hold">
                      <p:stCondLst>
                        <p:cond delay="indefinite"/>
                      </p:stCondLst>
                      <p:childTnLst>
                        <p:par>
                          <p:cTn id="42" fill="hold">
                            <p:stCondLst>
                              <p:cond delay="0"/>
                            </p:stCondLst>
                            <p:childTnLst>
                              <p:par>
                                <p:cTn id="43" presetID="53" presetClass="entr" presetSubtype="16" fill="hold" grpId="0" nodeType="click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p:cTn id="45" dur="500" fill="hold"/>
                                        <p:tgtEl>
                                          <p:spTgt spid="10"/>
                                        </p:tgtEl>
                                        <p:attrNameLst>
                                          <p:attrName>ppt_w</p:attrName>
                                        </p:attrNameLst>
                                      </p:cBhvr>
                                      <p:tavLst>
                                        <p:tav tm="0">
                                          <p:val>
                                            <p:fltVal val="0"/>
                                          </p:val>
                                        </p:tav>
                                        <p:tav tm="100000">
                                          <p:val>
                                            <p:strVal val="#ppt_w"/>
                                          </p:val>
                                        </p:tav>
                                      </p:tavLst>
                                    </p:anim>
                                    <p:anim calcmode="lin" valueType="num">
                                      <p:cBhvr>
                                        <p:cTn id="46" dur="500" fill="hold"/>
                                        <p:tgtEl>
                                          <p:spTgt spid="10"/>
                                        </p:tgtEl>
                                        <p:attrNameLst>
                                          <p:attrName>ppt_h</p:attrName>
                                        </p:attrNameLst>
                                      </p:cBhvr>
                                      <p:tavLst>
                                        <p:tav tm="0">
                                          <p:val>
                                            <p:fltVal val="0"/>
                                          </p:val>
                                        </p:tav>
                                        <p:tav tm="100000">
                                          <p:val>
                                            <p:strVal val="#ppt_h"/>
                                          </p:val>
                                        </p:tav>
                                      </p:tavLst>
                                    </p:anim>
                                    <p:animEffect transition="in" filter="fade">
                                      <p:cBhvr>
                                        <p:cTn id="47" dur="500"/>
                                        <p:tgtEl>
                                          <p:spTgt spid="10"/>
                                        </p:tgtEl>
                                      </p:cBhvr>
                                    </p:animEffect>
                                  </p:childTnLst>
                                </p:cTn>
                              </p:par>
                            </p:childTnLst>
                          </p:cTn>
                        </p:par>
                      </p:childTnLst>
                    </p:cTn>
                  </p:par>
                  <p:par>
                    <p:cTn id="48" fill="hold">
                      <p:stCondLst>
                        <p:cond delay="indefinite"/>
                      </p:stCondLst>
                      <p:childTnLst>
                        <p:par>
                          <p:cTn id="49" fill="hold">
                            <p:stCondLst>
                              <p:cond delay="0"/>
                            </p:stCondLst>
                            <p:childTnLst>
                              <p:par>
                                <p:cTn id="50" presetID="53" presetClass="entr" presetSubtype="16" fill="hold" grpId="0" nodeType="clickEffect">
                                  <p:stCondLst>
                                    <p:cond delay="0"/>
                                  </p:stCondLst>
                                  <p:childTnLst>
                                    <p:set>
                                      <p:cBhvr>
                                        <p:cTn id="51" dur="1" fill="hold">
                                          <p:stCondLst>
                                            <p:cond delay="0"/>
                                          </p:stCondLst>
                                        </p:cTn>
                                        <p:tgtEl>
                                          <p:spTgt spid="11"/>
                                        </p:tgtEl>
                                        <p:attrNameLst>
                                          <p:attrName>style.visibility</p:attrName>
                                        </p:attrNameLst>
                                      </p:cBhvr>
                                      <p:to>
                                        <p:strVal val="visible"/>
                                      </p:to>
                                    </p:set>
                                    <p:anim calcmode="lin" valueType="num">
                                      <p:cBhvr>
                                        <p:cTn id="52" dur="500" fill="hold"/>
                                        <p:tgtEl>
                                          <p:spTgt spid="11"/>
                                        </p:tgtEl>
                                        <p:attrNameLst>
                                          <p:attrName>ppt_w</p:attrName>
                                        </p:attrNameLst>
                                      </p:cBhvr>
                                      <p:tavLst>
                                        <p:tav tm="0">
                                          <p:val>
                                            <p:fltVal val="0"/>
                                          </p:val>
                                        </p:tav>
                                        <p:tav tm="100000">
                                          <p:val>
                                            <p:strVal val="#ppt_w"/>
                                          </p:val>
                                        </p:tav>
                                      </p:tavLst>
                                    </p:anim>
                                    <p:anim calcmode="lin" valueType="num">
                                      <p:cBhvr>
                                        <p:cTn id="53" dur="500" fill="hold"/>
                                        <p:tgtEl>
                                          <p:spTgt spid="11"/>
                                        </p:tgtEl>
                                        <p:attrNameLst>
                                          <p:attrName>ppt_h</p:attrName>
                                        </p:attrNameLst>
                                      </p:cBhvr>
                                      <p:tavLst>
                                        <p:tav tm="0">
                                          <p:val>
                                            <p:fltVal val="0"/>
                                          </p:val>
                                        </p:tav>
                                        <p:tav tm="100000">
                                          <p:val>
                                            <p:strVal val="#ppt_h"/>
                                          </p:val>
                                        </p:tav>
                                      </p:tavLst>
                                    </p:anim>
                                    <p:animEffect transition="in" filter="fade">
                                      <p:cBhvr>
                                        <p:cTn id="54" dur="500"/>
                                        <p:tgtEl>
                                          <p:spTgt spid="11"/>
                                        </p:tgtEl>
                                      </p:cBhvr>
                                    </p:animEffect>
                                  </p:childTnLst>
                                </p:cTn>
                              </p:par>
                            </p:childTnLst>
                          </p:cTn>
                        </p:par>
                      </p:childTnLst>
                    </p:cTn>
                  </p:par>
                  <p:par>
                    <p:cTn id="55" fill="hold">
                      <p:stCondLst>
                        <p:cond delay="indefinite"/>
                      </p:stCondLst>
                      <p:childTnLst>
                        <p:par>
                          <p:cTn id="56" fill="hold">
                            <p:stCondLst>
                              <p:cond delay="0"/>
                            </p:stCondLst>
                            <p:childTnLst>
                              <p:par>
                                <p:cTn id="57" presetID="53" presetClass="entr" presetSubtype="16" fill="hold" grpId="0" nodeType="clickEffect">
                                  <p:stCondLst>
                                    <p:cond delay="0"/>
                                  </p:stCondLst>
                                  <p:childTnLst>
                                    <p:set>
                                      <p:cBhvr>
                                        <p:cTn id="58" dur="1" fill="hold">
                                          <p:stCondLst>
                                            <p:cond delay="0"/>
                                          </p:stCondLst>
                                        </p:cTn>
                                        <p:tgtEl>
                                          <p:spTgt spid="12"/>
                                        </p:tgtEl>
                                        <p:attrNameLst>
                                          <p:attrName>style.visibility</p:attrName>
                                        </p:attrNameLst>
                                      </p:cBhvr>
                                      <p:to>
                                        <p:strVal val="visible"/>
                                      </p:to>
                                    </p:set>
                                    <p:anim calcmode="lin" valueType="num">
                                      <p:cBhvr>
                                        <p:cTn id="59" dur="500" fill="hold"/>
                                        <p:tgtEl>
                                          <p:spTgt spid="12"/>
                                        </p:tgtEl>
                                        <p:attrNameLst>
                                          <p:attrName>ppt_w</p:attrName>
                                        </p:attrNameLst>
                                      </p:cBhvr>
                                      <p:tavLst>
                                        <p:tav tm="0">
                                          <p:val>
                                            <p:fltVal val="0"/>
                                          </p:val>
                                        </p:tav>
                                        <p:tav tm="100000">
                                          <p:val>
                                            <p:strVal val="#ppt_w"/>
                                          </p:val>
                                        </p:tav>
                                      </p:tavLst>
                                    </p:anim>
                                    <p:anim calcmode="lin" valueType="num">
                                      <p:cBhvr>
                                        <p:cTn id="60" dur="500" fill="hold"/>
                                        <p:tgtEl>
                                          <p:spTgt spid="12"/>
                                        </p:tgtEl>
                                        <p:attrNameLst>
                                          <p:attrName>ppt_h</p:attrName>
                                        </p:attrNameLst>
                                      </p:cBhvr>
                                      <p:tavLst>
                                        <p:tav tm="0">
                                          <p:val>
                                            <p:fltVal val="0"/>
                                          </p:val>
                                        </p:tav>
                                        <p:tav tm="100000">
                                          <p:val>
                                            <p:strVal val="#ppt_h"/>
                                          </p:val>
                                        </p:tav>
                                      </p:tavLst>
                                    </p:anim>
                                    <p:animEffect transition="in" filter="fade">
                                      <p:cBhvr>
                                        <p:cTn id="61" dur="500"/>
                                        <p:tgtEl>
                                          <p:spTgt spid="12"/>
                                        </p:tgtEl>
                                      </p:cBhvr>
                                    </p:animEffect>
                                  </p:childTnLst>
                                </p:cTn>
                              </p:par>
                            </p:childTnLst>
                          </p:cTn>
                        </p:par>
                      </p:childTnLst>
                    </p:cTn>
                  </p:par>
                  <p:par>
                    <p:cTn id="62" fill="hold">
                      <p:stCondLst>
                        <p:cond delay="indefinite"/>
                      </p:stCondLst>
                      <p:childTnLst>
                        <p:par>
                          <p:cTn id="63" fill="hold">
                            <p:stCondLst>
                              <p:cond delay="0"/>
                            </p:stCondLst>
                            <p:childTnLst>
                              <p:par>
                                <p:cTn id="64" presetID="53" presetClass="entr" presetSubtype="16" fill="hold" grpId="0" nodeType="clickEffect">
                                  <p:stCondLst>
                                    <p:cond delay="0"/>
                                  </p:stCondLst>
                                  <p:childTnLst>
                                    <p:set>
                                      <p:cBhvr>
                                        <p:cTn id="65" dur="1" fill="hold">
                                          <p:stCondLst>
                                            <p:cond delay="0"/>
                                          </p:stCondLst>
                                        </p:cTn>
                                        <p:tgtEl>
                                          <p:spTgt spid="13"/>
                                        </p:tgtEl>
                                        <p:attrNameLst>
                                          <p:attrName>style.visibility</p:attrName>
                                        </p:attrNameLst>
                                      </p:cBhvr>
                                      <p:to>
                                        <p:strVal val="visible"/>
                                      </p:to>
                                    </p:set>
                                    <p:anim calcmode="lin" valueType="num">
                                      <p:cBhvr>
                                        <p:cTn id="66" dur="500" fill="hold"/>
                                        <p:tgtEl>
                                          <p:spTgt spid="13"/>
                                        </p:tgtEl>
                                        <p:attrNameLst>
                                          <p:attrName>ppt_w</p:attrName>
                                        </p:attrNameLst>
                                      </p:cBhvr>
                                      <p:tavLst>
                                        <p:tav tm="0">
                                          <p:val>
                                            <p:fltVal val="0"/>
                                          </p:val>
                                        </p:tav>
                                        <p:tav tm="100000">
                                          <p:val>
                                            <p:strVal val="#ppt_w"/>
                                          </p:val>
                                        </p:tav>
                                      </p:tavLst>
                                    </p:anim>
                                    <p:anim calcmode="lin" valueType="num">
                                      <p:cBhvr>
                                        <p:cTn id="67" dur="500" fill="hold"/>
                                        <p:tgtEl>
                                          <p:spTgt spid="13"/>
                                        </p:tgtEl>
                                        <p:attrNameLst>
                                          <p:attrName>ppt_h</p:attrName>
                                        </p:attrNameLst>
                                      </p:cBhvr>
                                      <p:tavLst>
                                        <p:tav tm="0">
                                          <p:val>
                                            <p:fltVal val="0"/>
                                          </p:val>
                                        </p:tav>
                                        <p:tav tm="100000">
                                          <p:val>
                                            <p:strVal val="#ppt_h"/>
                                          </p:val>
                                        </p:tav>
                                      </p:tavLst>
                                    </p:anim>
                                    <p:animEffect transition="in" filter="fade">
                                      <p:cBhvr>
                                        <p:cTn id="68" dur="500"/>
                                        <p:tgtEl>
                                          <p:spTgt spid="13"/>
                                        </p:tgtEl>
                                      </p:cBhvr>
                                    </p:animEffect>
                                  </p:childTnLst>
                                </p:cTn>
                              </p:par>
                            </p:childTnLst>
                          </p:cTn>
                        </p:par>
                      </p:childTnLst>
                    </p:cTn>
                  </p:par>
                  <p:par>
                    <p:cTn id="69" fill="hold">
                      <p:stCondLst>
                        <p:cond delay="indefinite"/>
                      </p:stCondLst>
                      <p:childTnLst>
                        <p:par>
                          <p:cTn id="70" fill="hold">
                            <p:stCondLst>
                              <p:cond delay="0"/>
                            </p:stCondLst>
                            <p:childTnLst>
                              <p:par>
                                <p:cTn id="71" presetID="53" presetClass="entr" presetSubtype="16" fill="hold" grpId="0" nodeType="clickEffect">
                                  <p:stCondLst>
                                    <p:cond delay="0"/>
                                  </p:stCondLst>
                                  <p:childTnLst>
                                    <p:set>
                                      <p:cBhvr>
                                        <p:cTn id="72" dur="1" fill="hold">
                                          <p:stCondLst>
                                            <p:cond delay="0"/>
                                          </p:stCondLst>
                                        </p:cTn>
                                        <p:tgtEl>
                                          <p:spTgt spid="14"/>
                                        </p:tgtEl>
                                        <p:attrNameLst>
                                          <p:attrName>style.visibility</p:attrName>
                                        </p:attrNameLst>
                                      </p:cBhvr>
                                      <p:to>
                                        <p:strVal val="visible"/>
                                      </p:to>
                                    </p:set>
                                    <p:anim calcmode="lin" valueType="num">
                                      <p:cBhvr>
                                        <p:cTn id="73" dur="500" fill="hold"/>
                                        <p:tgtEl>
                                          <p:spTgt spid="14"/>
                                        </p:tgtEl>
                                        <p:attrNameLst>
                                          <p:attrName>ppt_w</p:attrName>
                                        </p:attrNameLst>
                                      </p:cBhvr>
                                      <p:tavLst>
                                        <p:tav tm="0">
                                          <p:val>
                                            <p:fltVal val="0"/>
                                          </p:val>
                                        </p:tav>
                                        <p:tav tm="100000">
                                          <p:val>
                                            <p:strVal val="#ppt_w"/>
                                          </p:val>
                                        </p:tav>
                                      </p:tavLst>
                                    </p:anim>
                                    <p:anim calcmode="lin" valueType="num">
                                      <p:cBhvr>
                                        <p:cTn id="74" dur="500" fill="hold"/>
                                        <p:tgtEl>
                                          <p:spTgt spid="14"/>
                                        </p:tgtEl>
                                        <p:attrNameLst>
                                          <p:attrName>ppt_h</p:attrName>
                                        </p:attrNameLst>
                                      </p:cBhvr>
                                      <p:tavLst>
                                        <p:tav tm="0">
                                          <p:val>
                                            <p:fltVal val="0"/>
                                          </p:val>
                                        </p:tav>
                                        <p:tav tm="100000">
                                          <p:val>
                                            <p:strVal val="#ppt_h"/>
                                          </p:val>
                                        </p:tav>
                                      </p:tavLst>
                                    </p:anim>
                                    <p:animEffect transition="in" filter="fade">
                                      <p:cBhvr>
                                        <p:cTn id="75" dur="500"/>
                                        <p:tgtEl>
                                          <p:spTgt spid="14"/>
                                        </p:tgtEl>
                                      </p:cBhvr>
                                    </p:animEffect>
                                  </p:childTnLst>
                                </p:cTn>
                              </p:par>
                            </p:childTnLst>
                          </p:cTn>
                        </p:par>
                      </p:childTnLst>
                    </p:cTn>
                  </p:par>
                  <p:par>
                    <p:cTn id="76" fill="hold">
                      <p:stCondLst>
                        <p:cond delay="indefinite"/>
                      </p:stCondLst>
                      <p:childTnLst>
                        <p:par>
                          <p:cTn id="77" fill="hold">
                            <p:stCondLst>
                              <p:cond delay="0"/>
                            </p:stCondLst>
                            <p:childTnLst>
                              <p:par>
                                <p:cTn id="78" presetID="53" presetClass="entr" presetSubtype="16" fill="hold" grpId="0" nodeType="clickEffect">
                                  <p:stCondLst>
                                    <p:cond delay="0"/>
                                  </p:stCondLst>
                                  <p:childTnLst>
                                    <p:set>
                                      <p:cBhvr>
                                        <p:cTn id="79" dur="1" fill="hold">
                                          <p:stCondLst>
                                            <p:cond delay="0"/>
                                          </p:stCondLst>
                                        </p:cTn>
                                        <p:tgtEl>
                                          <p:spTgt spid="15"/>
                                        </p:tgtEl>
                                        <p:attrNameLst>
                                          <p:attrName>style.visibility</p:attrName>
                                        </p:attrNameLst>
                                      </p:cBhvr>
                                      <p:to>
                                        <p:strVal val="visible"/>
                                      </p:to>
                                    </p:set>
                                    <p:anim calcmode="lin" valueType="num">
                                      <p:cBhvr>
                                        <p:cTn id="80" dur="500" fill="hold"/>
                                        <p:tgtEl>
                                          <p:spTgt spid="15"/>
                                        </p:tgtEl>
                                        <p:attrNameLst>
                                          <p:attrName>ppt_w</p:attrName>
                                        </p:attrNameLst>
                                      </p:cBhvr>
                                      <p:tavLst>
                                        <p:tav tm="0">
                                          <p:val>
                                            <p:fltVal val="0"/>
                                          </p:val>
                                        </p:tav>
                                        <p:tav tm="100000">
                                          <p:val>
                                            <p:strVal val="#ppt_w"/>
                                          </p:val>
                                        </p:tav>
                                      </p:tavLst>
                                    </p:anim>
                                    <p:anim calcmode="lin" valueType="num">
                                      <p:cBhvr>
                                        <p:cTn id="81" dur="500" fill="hold"/>
                                        <p:tgtEl>
                                          <p:spTgt spid="15"/>
                                        </p:tgtEl>
                                        <p:attrNameLst>
                                          <p:attrName>ppt_h</p:attrName>
                                        </p:attrNameLst>
                                      </p:cBhvr>
                                      <p:tavLst>
                                        <p:tav tm="0">
                                          <p:val>
                                            <p:fltVal val="0"/>
                                          </p:val>
                                        </p:tav>
                                        <p:tav tm="100000">
                                          <p:val>
                                            <p:strVal val="#ppt_h"/>
                                          </p:val>
                                        </p:tav>
                                      </p:tavLst>
                                    </p:anim>
                                    <p:animEffect transition="in" filter="fade">
                                      <p:cBhvr>
                                        <p:cTn id="82" dur="500"/>
                                        <p:tgtEl>
                                          <p:spTgt spid="15"/>
                                        </p:tgtEl>
                                      </p:cBhvr>
                                    </p:animEffect>
                                  </p:childTnLst>
                                </p:cTn>
                              </p:par>
                            </p:childTnLst>
                          </p:cTn>
                        </p:par>
                      </p:childTnLst>
                    </p:cTn>
                  </p:par>
                  <p:par>
                    <p:cTn id="83" fill="hold">
                      <p:stCondLst>
                        <p:cond delay="indefinite"/>
                      </p:stCondLst>
                      <p:childTnLst>
                        <p:par>
                          <p:cTn id="84" fill="hold">
                            <p:stCondLst>
                              <p:cond delay="0"/>
                            </p:stCondLst>
                            <p:childTnLst>
                              <p:par>
                                <p:cTn id="85" presetID="53" presetClass="entr" presetSubtype="16" fill="hold" grpId="0" nodeType="clickEffect">
                                  <p:stCondLst>
                                    <p:cond delay="0"/>
                                  </p:stCondLst>
                                  <p:childTnLst>
                                    <p:set>
                                      <p:cBhvr>
                                        <p:cTn id="86" dur="1" fill="hold">
                                          <p:stCondLst>
                                            <p:cond delay="0"/>
                                          </p:stCondLst>
                                        </p:cTn>
                                        <p:tgtEl>
                                          <p:spTgt spid="16"/>
                                        </p:tgtEl>
                                        <p:attrNameLst>
                                          <p:attrName>style.visibility</p:attrName>
                                        </p:attrNameLst>
                                      </p:cBhvr>
                                      <p:to>
                                        <p:strVal val="visible"/>
                                      </p:to>
                                    </p:set>
                                    <p:anim calcmode="lin" valueType="num">
                                      <p:cBhvr>
                                        <p:cTn id="87" dur="500" fill="hold"/>
                                        <p:tgtEl>
                                          <p:spTgt spid="16"/>
                                        </p:tgtEl>
                                        <p:attrNameLst>
                                          <p:attrName>ppt_w</p:attrName>
                                        </p:attrNameLst>
                                      </p:cBhvr>
                                      <p:tavLst>
                                        <p:tav tm="0">
                                          <p:val>
                                            <p:fltVal val="0"/>
                                          </p:val>
                                        </p:tav>
                                        <p:tav tm="100000">
                                          <p:val>
                                            <p:strVal val="#ppt_w"/>
                                          </p:val>
                                        </p:tav>
                                      </p:tavLst>
                                    </p:anim>
                                    <p:anim calcmode="lin" valueType="num">
                                      <p:cBhvr>
                                        <p:cTn id="88" dur="500" fill="hold"/>
                                        <p:tgtEl>
                                          <p:spTgt spid="16"/>
                                        </p:tgtEl>
                                        <p:attrNameLst>
                                          <p:attrName>ppt_h</p:attrName>
                                        </p:attrNameLst>
                                      </p:cBhvr>
                                      <p:tavLst>
                                        <p:tav tm="0">
                                          <p:val>
                                            <p:fltVal val="0"/>
                                          </p:val>
                                        </p:tav>
                                        <p:tav tm="100000">
                                          <p:val>
                                            <p:strVal val="#ppt_h"/>
                                          </p:val>
                                        </p:tav>
                                      </p:tavLst>
                                    </p:anim>
                                    <p:animEffect transition="in" filter="fade">
                                      <p:cBhvr>
                                        <p:cTn id="8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1 - Leçon 1</a:t>
            </a:r>
            <a:endParaRPr lang="fr-FR" sz="4000" dirty="0">
              <a:latin typeface="+mn-lt"/>
            </a:endParaRPr>
          </a:p>
        </p:txBody>
      </p:sp>
      <p:sp>
        <p:nvSpPr>
          <p:cNvPr id="3" name="Sous-titre 2"/>
          <p:cNvSpPr>
            <a:spLocks noGrp="1"/>
          </p:cNvSpPr>
          <p:nvPr>
            <p:ph type="subTitle" idx="1"/>
          </p:nvPr>
        </p:nvSpPr>
        <p:spPr>
          <a:xfrm>
            <a:off x="230659" y="848497"/>
            <a:ext cx="11640065" cy="5782961"/>
          </a:xfrm>
        </p:spPr>
        <p:txBody>
          <a:bodyPr/>
          <a:lstStyle/>
          <a:p>
            <a:r>
              <a:rPr lang="fr-FR" b="1" dirty="0" smtClean="0"/>
              <a:t>La détermination du contrat</a:t>
            </a:r>
          </a:p>
          <a:p>
            <a:pPr algn="l"/>
            <a:r>
              <a:rPr lang="fr-FR" b="1" dirty="0" smtClean="0"/>
              <a:t>				</a:t>
            </a:r>
          </a:p>
          <a:p>
            <a:pPr algn="l"/>
            <a:endParaRPr lang="fr-FR" dirty="0">
              <a:solidFill>
                <a:srgbClr val="00B050"/>
              </a:solidFill>
            </a:endParaRPr>
          </a:p>
        </p:txBody>
      </p:sp>
      <p:sp>
        <p:nvSpPr>
          <p:cNvPr id="5" name="ZoneTexte 4"/>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
        <p:nvSpPr>
          <p:cNvPr id="6" name="ZoneTexte 5"/>
          <p:cNvSpPr txBox="1"/>
          <p:nvPr/>
        </p:nvSpPr>
        <p:spPr>
          <a:xfrm>
            <a:off x="4503420" y="1707087"/>
            <a:ext cx="7296912" cy="4524315"/>
          </a:xfrm>
          <a:prstGeom prst="rect">
            <a:avLst/>
          </a:prstGeom>
          <a:noFill/>
        </p:spPr>
        <p:txBody>
          <a:bodyPr wrap="square" rtlCol="0">
            <a:spAutoFit/>
          </a:bodyPr>
          <a:lstStyle/>
          <a:p>
            <a:pPr marL="342900" indent="-342900">
              <a:buFont typeface="Arial" panose="020B0604020202020204" pitchFamily="34" charset="0"/>
              <a:buChar char="•"/>
            </a:pPr>
            <a:r>
              <a:rPr lang="fr-FR" sz="2400" dirty="0" smtClean="0"/>
              <a:t>Le donneur Nord possède 9 points. Il </a:t>
            </a:r>
            <a:r>
              <a:rPr lang="fr-FR" sz="2400" b="1" dirty="0" smtClean="0"/>
              <a:t>passe</a:t>
            </a:r>
          </a:p>
          <a:p>
            <a:pPr marL="342900" indent="-342900">
              <a:buFont typeface="Arial" panose="020B0604020202020204" pitchFamily="34" charset="0"/>
              <a:buChar char="•"/>
            </a:pPr>
            <a:r>
              <a:rPr lang="fr-FR" sz="2400" dirty="0" smtClean="0"/>
              <a:t>La parole est donnée à Est qui possède aussi 9 Points. Il </a:t>
            </a:r>
            <a:r>
              <a:rPr lang="fr-FR" sz="2400" b="1" dirty="0" smtClean="0"/>
              <a:t>passe</a:t>
            </a:r>
          </a:p>
          <a:p>
            <a:pPr marL="342900" indent="-342900">
              <a:buFont typeface="Arial" panose="020B0604020202020204" pitchFamily="34" charset="0"/>
              <a:buChar char="•"/>
            </a:pPr>
            <a:r>
              <a:rPr lang="fr-FR" sz="2400" dirty="0" smtClean="0"/>
              <a:t>La parole vient en Sud. Il possède 17 points et dit « </a:t>
            </a:r>
            <a:r>
              <a:rPr lang="fr-FR" sz="2400" b="1" dirty="0" smtClean="0"/>
              <a:t>J’ouvre </a:t>
            </a:r>
            <a:r>
              <a:rPr lang="fr-FR" sz="2400" dirty="0" smtClean="0"/>
              <a:t>»</a:t>
            </a:r>
          </a:p>
          <a:p>
            <a:pPr marL="342900" indent="-342900">
              <a:buFont typeface="Arial" panose="020B0604020202020204" pitchFamily="34" charset="0"/>
              <a:buChar char="•"/>
            </a:pPr>
            <a:r>
              <a:rPr lang="fr-FR" sz="2400" dirty="0" smtClean="0"/>
              <a:t>Nord, le partenaire de l’ouvreur annonce : « </a:t>
            </a:r>
            <a:r>
              <a:rPr lang="fr-FR" sz="2400" b="1" dirty="0" smtClean="0"/>
              <a:t>j’ai 9 points »</a:t>
            </a:r>
          </a:p>
          <a:p>
            <a:pPr marL="342900" indent="-342900">
              <a:buFont typeface="Arial" panose="020B0604020202020204" pitchFamily="34" charset="0"/>
              <a:buChar char="•"/>
            </a:pPr>
            <a:r>
              <a:rPr lang="fr-FR" sz="2400" dirty="0" smtClean="0"/>
              <a:t>Sud calcule que la force totale de son camp est de 26 points. La Table de décision indique qu’il a les moyens de réaliser neuf levées.</a:t>
            </a:r>
          </a:p>
          <a:p>
            <a:pPr marL="342900" indent="-342900">
              <a:buFont typeface="Arial" panose="020B0604020202020204" pitchFamily="34" charset="0"/>
              <a:buChar char="•"/>
            </a:pPr>
            <a:r>
              <a:rPr lang="fr-FR" sz="2400" dirty="0" smtClean="0"/>
              <a:t>Sud déclare : « </a:t>
            </a:r>
            <a:r>
              <a:rPr lang="fr-FR" sz="2400" b="1" dirty="0" smtClean="0"/>
              <a:t>Je vais jouer 3SA </a:t>
            </a:r>
            <a:r>
              <a:rPr lang="fr-FR" sz="2400" dirty="0" smtClean="0"/>
              <a:t>»</a:t>
            </a:r>
          </a:p>
          <a:p>
            <a:pPr marL="342900" indent="-342900">
              <a:buFont typeface="Arial" panose="020B0604020202020204" pitchFamily="34" charset="0"/>
              <a:buChar char="•"/>
            </a:pPr>
            <a:endParaRPr lang="fr-FR" sz="2400" dirty="0"/>
          </a:p>
        </p:txBody>
      </p:sp>
      <p:sp>
        <p:nvSpPr>
          <p:cNvPr id="4" name="Rectangle à coins arrondis 3"/>
          <p:cNvSpPr/>
          <p:nvPr/>
        </p:nvSpPr>
        <p:spPr>
          <a:xfrm>
            <a:off x="1491916" y="1370921"/>
            <a:ext cx="1672492" cy="141822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a:solidFill>
                  <a:schemeClr val="tx1"/>
                </a:solidFill>
              </a:rPr>
              <a:t>D 3 </a:t>
            </a:r>
            <a:r>
              <a:rPr lang="fr-FR" sz="2400" b="1" dirty="0" smtClean="0">
                <a:solidFill>
                  <a:schemeClr val="tx1"/>
                </a:solidFill>
              </a:rPr>
              <a:t>2</a:t>
            </a:r>
          </a:p>
          <a:p>
            <a:r>
              <a:rPr lang="fr-FR" sz="2400" dirty="0" smtClean="0">
                <a:solidFill>
                  <a:srgbClr val="FF0000"/>
                </a:solidFill>
              </a:rPr>
              <a:t>♥ </a:t>
            </a:r>
            <a:r>
              <a:rPr lang="fr-FR" sz="2400" b="1" dirty="0">
                <a:solidFill>
                  <a:schemeClr val="tx1"/>
                </a:solidFill>
              </a:rPr>
              <a:t>R 5 </a:t>
            </a:r>
            <a:r>
              <a:rPr lang="fr-FR" sz="2400" b="1" dirty="0" smtClean="0">
                <a:solidFill>
                  <a:schemeClr val="tx1"/>
                </a:solidFill>
              </a:rPr>
              <a:t>4</a:t>
            </a:r>
          </a:p>
          <a:p>
            <a:r>
              <a:rPr lang="fr-FR" sz="2400" dirty="0" smtClean="0">
                <a:solidFill>
                  <a:srgbClr val="FFC000"/>
                </a:solidFill>
              </a:rPr>
              <a:t>♦ </a:t>
            </a:r>
            <a:r>
              <a:rPr lang="fr-FR" sz="2400" b="1" dirty="0">
                <a:solidFill>
                  <a:schemeClr val="tx1"/>
                </a:solidFill>
              </a:rPr>
              <a:t>A 7 5 </a:t>
            </a:r>
            <a:r>
              <a:rPr lang="fr-FR" sz="2400" b="1" dirty="0" smtClean="0">
                <a:solidFill>
                  <a:schemeClr val="tx1"/>
                </a:solidFill>
              </a:rPr>
              <a:t>3</a:t>
            </a:r>
          </a:p>
          <a:p>
            <a:r>
              <a:rPr lang="fr-FR" sz="2400" dirty="0" smtClean="0">
                <a:solidFill>
                  <a:srgbClr val="00B050"/>
                </a:solidFill>
              </a:rPr>
              <a:t>♣ </a:t>
            </a:r>
            <a:r>
              <a:rPr lang="fr-FR" sz="2400" b="1" dirty="0">
                <a:solidFill>
                  <a:schemeClr val="tx1"/>
                </a:solidFill>
              </a:rPr>
              <a:t>8 7 2</a:t>
            </a:r>
            <a:endParaRPr lang="fr-FR" sz="2400" dirty="0">
              <a:solidFill>
                <a:schemeClr val="tx1"/>
              </a:solidFill>
            </a:endParaRPr>
          </a:p>
        </p:txBody>
      </p:sp>
      <p:sp>
        <p:nvSpPr>
          <p:cNvPr id="9" name="Rectangle à coins arrondis 8"/>
          <p:cNvSpPr/>
          <p:nvPr/>
        </p:nvSpPr>
        <p:spPr>
          <a:xfrm>
            <a:off x="230659" y="1221819"/>
            <a:ext cx="992554" cy="3873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t>Etui 1</a:t>
            </a:r>
            <a:endParaRPr lang="fr-FR" sz="2400" dirty="0"/>
          </a:p>
        </p:txBody>
      </p:sp>
      <p:sp>
        <p:nvSpPr>
          <p:cNvPr id="10" name="Rectangle à coins arrondis 9"/>
          <p:cNvSpPr/>
          <p:nvPr/>
        </p:nvSpPr>
        <p:spPr>
          <a:xfrm>
            <a:off x="155726" y="2792059"/>
            <a:ext cx="1672492" cy="141822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10 8 4</a:t>
            </a:r>
          </a:p>
          <a:p>
            <a:r>
              <a:rPr lang="fr-FR" sz="2400" dirty="0" smtClean="0">
                <a:solidFill>
                  <a:srgbClr val="FF0000"/>
                </a:solidFill>
              </a:rPr>
              <a:t>♥ </a:t>
            </a:r>
            <a:r>
              <a:rPr lang="fr-FR" sz="2400" b="1" dirty="0" smtClean="0">
                <a:solidFill>
                  <a:schemeClr val="tx1"/>
                </a:solidFill>
              </a:rPr>
              <a:t>9 7 6</a:t>
            </a:r>
          </a:p>
          <a:p>
            <a:r>
              <a:rPr lang="fr-FR" sz="2400" dirty="0" smtClean="0">
                <a:solidFill>
                  <a:srgbClr val="FFC000"/>
                </a:solidFill>
              </a:rPr>
              <a:t>♦ </a:t>
            </a:r>
            <a:r>
              <a:rPr lang="fr-FR" sz="2400" b="1" dirty="0" smtClean="0">
                <a:solidFill>
                  <a:schemeClr val="tx1"/>
                </a:solidFill>
              </a:rPr>
              <a:t>A V 3</a:t>
            </a:r>
          </a:p>
          <a:p>
            <a:r>
              <a:rPr lang="fr-FR" sz="2400" dirty="0" smtClean="0">
                <a:solidFill>
                  <a:srgbClr val="00B050"/>
                </a:solidFill>
              </a:rPr>
              <a:t>♣ </a:t>
            </a:r>
            <a:r>
              <a:rPr lang="fr-FR" sz="2400" b="1" dirty="0" smtClean="0">
                <a:solidFill>
                  <a:schemeClr val="tx1"/>
                </a:solidFill>
              </a:rPr>
              <a:t>D V 5 3</a:t>
            </a:r>
            <a:endParaRPr lang="fr-FR" sz="2400" dirty="0">
              <a:solidFill>
                <a:schemeClr val="tx1"/>
              </a:solidFill>
            </a:endParaRPr>
          </a:p>
        </p:txBody>
      </p:sp>
      <p:sp>
        <p:nvSpPr>
          <p:cNvPr id="11" name="Rectangle à coins arrondis 10"/>
          <p:cNvSpPr/>
          <p:nvPr/>
        </p:nvSpPr>
        <p:spPr>
          <a:xfrm>
            <a:off x="2830928" y="2789141"/>
            <a:ext cx="1672492" cy="141822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A 8 3 2</a:t>
            </a:r>
          </a:p>
          <a:p>
            <a:r>
              <a:rPr lang="fr-FR" sz="2400" dirty="0" smtClean="0">
                <a:solidFill>
                  <a:srgbClr val="FF0000"/>
                </a:solidFill>
              </a:rPr>
              <a:t>♥ </a:t>
            </a:r>
            <a:r>
              <a:rPr lang="fr-FR" sz="2400" b="1" dirty="0" smtClean="0">
                <a:solidFill>
                  <a:schemeClr val="tx1"/>
                </a:solidFill>
              </a:rPr>
              <a:t>R V 8</a:t>
            </a:r>
          </a:p>
          <a:p>
            <a:r>
              <a:rPr lang="fr-FR" sz="2400" dirty="0" smtClean="0">
                <a:solidFill>
                  <a:srgbClr val="FFC000"/>
                </a:solidFill>
              </a:rPr>
              <a:t>♦ </a:t>
            </a:r>
            <a:r>
              <a:rPr lang="fr-FR" sz="2400" b="1" dirty="0" smtClean="0">
                <a:solidFill>
                  <a:schemeClr val="tx1"/>
                </a:solidFill>
              </a:rPr>
              <a:t>D 6 5</a:t>
            </a:r>
          </a:p>
          <a:p>
            <a:r>
              <a:rPr lang="fr-FR" sz="2400" dirty="0" smtClean="0">
                <a:solidFill>
                  <a:srgbClr val="00B050"/>
                </a:solidFill>
              </a:rPr>
              <a:t>♣ </a:t>
            </a:r>
            <a:r>
              <a:rPr lang="fr-FR" sz="2400" b="1" dirty="0" smtClean="0">
                <a:solidFill>
                  <a:schemeClr val="tx1"/>
                </a:solidFill>
              </a:rPr>
              <a:t>9 8 4</a:t>
            </a:r>
            <a:endParaRPr lang="fr-FR" sz="2400" dirty="0">
              <a:solidFill>
                <a:schemeClr val="tx1"/>
              </a:solidFill>
            </a:endParaRPr>
          </a:p>
        </p:txBody>
      </p:sp>
      <p:sp>
        <p:nvSpPr>
          <p:cNvPr id="12" name="Rectangle à coins arrondis 11"/>
          <p:cNvSpPr/>
          <p:nvPr/>
        </p:nvSpPr>
        <p:spPr>
          <a:xfrm>
            <a:off x="1491916" y="4207361"/>
            <a:ext cx="1672492" cy="141822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R V 5</a:t>
            </a:r>
          </a:p>
          <a:p>
            <a:r>
              <a:rPr lang="fr-FR" sz="2400" dirty="0" smtClean="0">
                <a:solidFill>
                  <a:srgbClr val="FF0000"/>
                </a:solidFill>
              </a:rPr>
              <a:t>♥ </a:t>
            </a:r>
            <a:r>
              <a:rPr lang="fr-FR" sz="2400" b="1" dirty="0" smtClean="0">
                <a:solidFill>
                  <a:schemeClr val="tx1"/>
                </a:solidFill>
              </a:rPr>
              <a:t>A 9 4 3</a:t>
            </a:r>
          </a:p>
          <a:p>
            <a:r>
              <a:rPr lang="fr-FR" sz="2400" dirty="0" smtClean="0">
                <a:solidFill>
                  <a:srgbClr val="FFC000"/>
                </a:solidFill>
              </a:rPr>
              <a:t>♦ </a:t>
            </a:r>
            <a:r>
              <a:rPr lang="fr-FR" sz="2400" b="1" dirty="0" smtClean="0">
                <a:solidFill>
                  <a:schemeClr val="tx1"/>
                </a:solidFill>
              </a:rPr>
              <a:t>R 4 2</a:t>
            </a:r>
          </a:p>
          <a:p>
            <a:r>
              <a:rPr lang="fr-FR" sz="2400" dirty="0" smtClean="0">
                <a:solidFill>
                  <a:srgbClr val="00B050"/>
                </a:solidFill>
              </a:rPr>
              <a:t>♣ </a:t>
            </a:r>
            <a:r>
              <a:rPr lang="fr-FR" sz="2400" b="1" dirty="0" smtClean="0">
                <a:solidFill>
                  <a:schemeClr val="tx1"/>
                </a:solidFill>
              </a:rPr>
              <a:t>10 7 2</a:t>
            </a:r>
            <a:endParaRPr lang="fr-FR" sz="2400" dirty="0">
              <a:solidFill>
                <a:schemeClr val="tx1"/>
              </a:solidFill>
            </a:endParaRPr>
          </a:p>
        </p:txBody>
      </p:sp>
      <p:sp>
        <p:nvSpPr>
          <p:cNvPr id="13" name="Rectangle à coins arrondis 12"/>
          <p:cNvSpPr/>
          <p:nvPr/>
        </p:nvSpPr>
        <p:spPr>
          <a:xfrm>
            <a:off x="1840089" y="3027256"/>
            <a:ext cx="978967" cy="941989"/>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b="1" dirty="0" smtClean="0">
                <a:solidFill>
                  <a:schemeClr val="bg1"/>
                </a:solidFill>
              </a:rPr>
              <a:t>N</a:t>
            </a:r>
          </a:p>
          <a:p>
            <a:pPr algn="ctr"/>
            <a:r>
              <a:rPr lang="fr-FR" b="1" dirty="0" smtClean="0"/>
              <a:t>O        E</a:t>
            </a:r>
          </a:p>
          <a:p>
            <a:pPr algn="ctr"/>
            <a:r>
              <a:rPr lang="fr-FR" b="1" dirty="0"/>
              <a:t>S</a:t>
            </a:r>
          </a:p>
        </p:txBody>
      </p:sp>
      <p:sp>
        <p:nvSpPr>
          <p:cNvPr id="14" name="Ellipse 13"/>
          <p:cNvSpPr/>
          <p:nvPr/>
        </p:nvSpPr>
        <p:spPr>
          <a:xfrm>
            <a:off x="2185287" y="3083719"/>
            <a:ext cx="285750" cy="300038"/>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357309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53" presetClass="entr" presetSubtype="16"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anim calcmode="lin" valueType="num">
                                      <p:cBhvr>
                                        <p:cTn id="9" dur="500" fill="hold"/>
                                        <p:tgtEl>
                                          <p:spTgt spid="9"/>
                                        </p:tgtEl>
                                        <p:attrNameLst>
                                          <p:attrName>ppt_w</p:attrName>
                                        </p:attrNameLst>
                                      </p:cBhvr>
                                      <p:tavLst>
                                        <p:tav tm="0">
                                          <p:val>
                                            <p:fltVal val="0"/>
                                          </p:val>
                                        </p:tav>
                                        <p:tav tm="100000">
                                          <p:val>
                                            <p:strVal val="#ppt_w"/>
                                          </p:val>
                                        </p:tav>
                                      </p:tavLst>
                                    </p:anim>
                                    <p:anim calcmode="lin" valueType="num">
                                      <p:cBhvr>
                                        <p:cTn id="10" dur="500" fill="hold"/>
                                        <p:tgtEl>
                                          <p:spTgt spid="9"/>
                                        </p:tgtEl>
                                        <p:attrNameLst>
                                          <p:attrName>ppt_h</p:attrName>
                                        </p:attrNameLst>
                                      </p:cBhvr>
                                      <p:tavLst>
                                        <p:tav tm="0">
                                          <p:val>
                                            <p:fltVal val="0"/>
                                          </p:val>
                                        </p:tav>
                                        <p:tav tm="100000">
                                          <p:val>
                                            <p:strVal val="#ppt_h"/>
                                          </p:val>
                                        </p:tav>
                                      </p:tavLst>
                                    </p:anim>
                                    <p:animEffect transition="in" filter="fade">
                                      <p:cBhvr>
                                        <p:cTn id="11" dur="500"/>
                                        <p:tgtEl>
                                          <p:spTgt spid="9"/>
                                        </p:tgtEl>
                                      </p:cBhvr>
                                    </p:animEffect>
                                  </p:childTnLst>
                                </p:cTn>
                              </p:par>
                              <p:par>
                                <p:cTn id="12" presetID="1" presetClass="entr" presetSubtype="0" fill="hold" grpId="0" nodeType="withEffect">
                                  <p:stCondLst>
                                    <p:cond delay="0"/>
                                  </p:stCondLst>
                                  <p:childTnLst>
                                    <p:set>
                                      <p:cBhvr>
                                        <p:cTn id="13" dur="1" fill="hold">
                                          <p:stCondLst>
                                            <p:cond delay="0"/>
                                          </p:stCondLst>
                                        </p:cTn>
                                        <p:tgtEl>
                                          <p:spTgt spid="14"/>
                                        </p:tgtEl>
                                        <p:attrNameLst>
                                          <p:attrName>style.visibility</p:attrName>
                                        </p:attrNameLst>
                                      </p:cBhvr>
                                      <p:to>
                                        <p:strVal val="visible"/>
                                      </p:to>
                                    </p:set>
                                  </p:childTnLst>
                                </p:cTn>
                              </p:par>
                              <p:par>
                                <p:cTn id="14" presetID="53" presetClass="entr" presetSubtype="16"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ppt_w</p:attrName>
                                        </p:attrNameLst>
                                      </p:cBhvr>
                                      <p:tavLst>
                                        <p:tav tm="0">
                                          <p:val>
                                            <p:fltVal val="0"/>
                                          </p:val>
                                        </p:tav>
                                        <p:tav tm="100000">
                                          <p:val>
                                            <p:strVal val="#ppt_w"/>
                                          </p:val>
                                        </p:tav>
                                      </p:tavLst>
                                    </p:anim>
                                    <p:anim calcmode="lin" valueType="num">
                                      <p:cBhvr>
                                        <p:cTn id="17" dur="500" fill="hold"/>
                                        <p:tgtEl>
                                          <p:spTgt spid="4"/>
                                        </p:tgtEl>
                                        <p:attrNameLst>
                                          <p:attrName>ppt_h</p:attrName>
                                        </p:attrNameLst>
                                      </p:cBhvr>
                                      <p:tavLst>
                                        <p:tav tm="0">
                                          <p:val>
                                            <p:fltVal val="0"/>
                                          </p:val>
                                        </p:tav>
                                        <p:tav tm="100000">
                                          <p:val>
                                            <p:strVal val="#ppt_h"/>
                                          </p:val>
                                        </p:tav>
                                      </p:tavLst>
                                    </p:anim>
                                    <p:animEffect transition="in" filter="fade">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1" end="1"/>
                                            </p:txEl>
                                          </p:spTgt>
                                        </p:tgtEl>
                                        <p:attrNameLst>
                                          <p:attrName>style.visibility</p:attrName>
                                        </p:attrNameLst>
                                      </p:cBhvr>
                                      <p:to>
                                        <p:strVal val="visible"/>
                                      </p:to>
                                    </p:set>
                                  </p:childTnLst>
                                </p:cTn>
                              </p:par>
                              <p:par>
                                <p:cTn id="27" presetID="53" presetClass="entr" presetSubtype="16"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p:cTn id="29" dur="500" fill="hold"/>
                                        <p:tgtEl>
                                          <p:spTgt spid="11"/>
                                        </p:tgtEl>
                                        <p:attrNameLst>
                                          <p:attrName>ppt_w</p:attrName>
                                        </p:attrNameLst>
                                      </p:cBhvr>
                                      <p:tavLst>
                                        <p:tav tm="0">
                                          <p:val>
                                            <p:fltVal val="0"/>
                                          </p:val>
                                        </p:tav>
                                        <p:tav tm="100000">
                                          <p:val>
                                            <p:strVal val="#ppt_w"/>
                                          </p:val>
                                        </p:tav>
                                      </p:tavLst>
                                    </p:anim>
                                    <p:anim calcmode="lin" valueType="num">
                                      <p:cBhvr>
                                        <p:cTn id="30" dur="500" fill="hold"/>
                                        <p:tgtEl>
                                          <p:spTgt spid="11"/>
                                        </p:tgtEl>
                                        <p:attrNameLst>
                                          <p:attrName>ppt_h</p:attrName>
                                        </p:attrNameLst>
                                      </p:cBhvr>
                                      <p:tavLst>
                                        <p:tav tm="0">
                                          <p:val>
                                            <p:fltVal val="0"/>
                                          </p:val>
                                        </p:tav>
                                        <p:tav tm="100000">
                                          <p:val>
                                            <p:strVal val="#ppt_h"/>
                                          </p:val>
                                        </p:tav>
                                      </p:tavLst>
                                    </p:anim>
                                    <p:animEffect transition="in" filter="fade">
                                      <p:cBhvr>
                                        <p:cTn id="31" dur="500"/>
                                        <p:tgtEl>
                                          <p:spTgt spid="11"/>
                                        </p:tgtEl>
                                      </p:cBhvr>
                                    </p:animEffec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6">
                                            <p:txEl>
                                              <p:pRg st="2" end="2"/>
                                            </p:txEl>
                                          </p:spTgt>
                                        </p:tgtEl>
                                        <p:attrNameLst>
                                          <p:attrName>style.visibility</p:attrName>
                                        </p:attrNameLst>
                                      </p:cBhvr>
                                      <p:to>
                                        <p:strVal val="visible"/>
                                      </p:to>
                                    </p:set>
                                  </p:childTnLst>
                                </p:cTn>
                              </p:par>
                              <p:par>
                                <p:cTn id="36" presetID="53" presetClass="entr" presetSubtype="16" fill="hold" grpId="0" nodeType="with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p:cTn id="38" dur="500" fill="hold"/>
                                        <p:tgtEl>
                                          <p:spTgt spid="12"/>
                                        </p:tgtEl>
                                        <p:attrNameLst>
                                          <p:attrName>ppt_w</p:attrName>
                                        </p:attrNameLst>
                                      </p:cBhvr>
                                      <p:tavLst>
                                        <p:tav tm="0">
                                          <p:val>
                                            <p:fltVal val="0"/>
                                          </p:val>
                                        </p:tav>
                                        <p:tav tm="100000">
                                          <p:val>
                                            <p:strVal val="#ppt_w"/>
                                          </p:val>
                                        </p:tav>
                                      </p:tavLst>
                                    </p:anim>
                                    <p:anim calcmode="lin" valueType="num">
                                      <p:cBhvr>
                                        <p:cTn id="39" dur="500" fill="hold"/>
                                        <p:tgtEl>
                                          <p:spTgt spid="12"/>
                                        </p:tgtEl>
                                        <p:attrNameLst>
                                          <p:attrName>ppt_h</p:attrName>
                                        </p:attrNameLst>
                                      </p:cBhvr>
                                      <p:tavLst>
                                        <p:tav tm="0">
                                          <p:val>
                                            <p:fltVal val="0"/>
                                          </p:val>
                                        </p:tav>
                                        <p:tav tm="100000">
                                          <p:val>
                                            <p:strVal val="#ppt_h"/>
                                          </p:val>
                                        </p:tav>
                                      </p:tavLst>
                                    </p:anim>
                                    <p:animEffect transition="in" filter="fade">
                                      <p:cBhvr>
                                        <p:cTn id="40" dur="500"/>
                                        <p:tgtEl>
                                          <p:spTgt spid="12"/>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p:cTn id="43" dur="500" fill="hold"/>
                                        <p:tgtEl>
                                          <p:spTgt spid="10"/>
                                        </p:tgtEl>
                                        <p:attrNameLst>
                                          <p:attrName>ppt_w</p:attrName>
                                        </p:attrNameLst>
                                      </p:cBhvr>
                                      <p:tavLst>
                                        <p:tav tm="0">
                                          <p:val>
                                            <p:fltVal val="0"/>
                                          </p:val>
                                        </p:tav>
                                        <p:tav tm="100000">
                                          <p:val>
                                            <p:strVal val="#ppt_w"/>
                                          </p:val>
                                        </p:tav>
                                      </p:tavLst>
                                    </p:anim>
                                    <p:anim calcmode="lin" valueType="num">
                                      <p:cBhvr>
                                        <p:cTn id="44" dur="500" fill="hold"/>
                                        <p:tgtEl>
                                          <p:spTgt spid="10"/>
                                        </p:tgtEl>
                                        <p:attrNameLst>
                                          <p:attrName>ppt_h</p:attrName>
                                        </p:attrNameLst>
                                      </p:cBhvr>
                                      <p:tavLst>
                                        <p:tav tm="0">
                                          <p:val>
                                            <p:fltVal val="0"/>
                                          </p:val>
                                        </p:tav>
                                        <p:tav tm="100000">
                                          <p:val>
                                            <p:strVal val="#ppt_h"/>
                                          </p:val>
                                        </p:tav>
                                      </p:tavLst>
                                    </p:anim>
                                    <p:animEffect transition="in" filter="fade">
                                      <p:cBhvr>
                                        <p:cTn id="45" dur="500"/>
                                        <p:tgtEl>
                                          <p:spTgt spid="10"/>
                                        </p:tgtEl>
                                      </p:cBhvr>
                                    </p:animEffec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nodeType="clickEffect">
                                  <p:stCondLst>
                                    <p:cond delay="0"/>
                                  </p:stCondLst>
                                  <p:childTnLst>
                                    <p:set>
                                      <p:cBhvr>
                                        <p:cTn id="49"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nodeType="clickEffect">
                                  <p:stCondLst>
                                    <p:cond delay="0"/>
                                  </p:stCondLst>
                                  <p:childTnLst>
                                    <p:set>
                                      <p:cBhvr>
                                        <p:cTn id="53"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nodeType="clickEffect">
                                  <p:stCondLst>
                                    <p:cond delay="0"/>
                                  </p:stCondLst>
                                  <p:childTnLst>
                                    <p:set>
                                      <p:cBhvr>
                                        <p:cTn id="57"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animBg="1"/>
      <p:bldP spid="10" grpId="0" animBg="1"/>
      <p:bldP spid="11" grpId="0" animBg="1"/>
      <p:bldP spid="12" grpId="0" animBg="1"/>
      <p:bldP spid="13" grpId="0" animBg="1"/>
      <p:bldP spid="1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1 - Leçon 1</a:t>
            </a:r>
            <a:endParaRPr lang="fr-FR" sz="4000" dirty="0">
              <a:latin typeface="+mn-lt"/>
            </a:endParaRPr>
          </a:p>
        </p:txBody>
      </p:sp>
      <p:sp>
        <p:nvSpPr>
          <p:cNvPr id="3" name="Sous-titre 2"/>
          <p:cNvSpPr>
            <a:spLocks noGrp="1"/>
          </p:cNvSpPr>
          <p:nvPr>
            <p:ph type="subTitle" idx="1"/>
          </p:nvPr>
        </p:nvSpPr>
        <p:spPr>
          <a:xfrm>
            <a:off x="230659" y="848497"/>
            <a:ext cx="11640065" cy="5782961"/>
          </a:xfrm>
        </p:spPr>
        <p:txBody>
          <a:bodyPr/>
          <a:lstStyle/>
          <a:p>
            <a:r>
              <a:rPr lang="fr-FR" b="1" dirty="0" smtClean="0"/>
              <a:t>La détermination du contrat</a:t>
            </a:r>
          </a:p>
          <a:p>
            <a:pPr algn="l"/>
            <a:r>
              <a:rPr lang="fr-FR" b="1" dirty="0" smtClean="0"/>
              <a:t>				</a:t>
            </a:r>
          </a:p>
          <a:p>
            <a:pPr algn="l"/>
            <a:endParaRPr lang="fr-FR" dirty="0">
              <a:solidFill>
                <a:srgbClr val="00B050"/>
              </a:solidFill>
            </a:endParaRPr>
          </a:p>
        </p:txBody>
      </p:sp>
      <p:sp>
        <p:nvSpPr>
          <p:cNvPr id="5" name="ZoneTexte 4"/>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
        <p:nvSpPr>
          <p:cNvPr id="6" name="ZoneTexte 5"/>
          <p:cNvSpPr txBox="1"/>
          <p:nvPr/>
        </p:nvSpPr>
        <p:spPr>
          <a:xfrm>
            <a:off x="4503420" y="1707087"/>
            <a:ext cx="7296912" cy="3046988"/>
          </a:xfrm>
          <a:prstGeom prst="rect">
            <a:avLst/>
          </a:prstGeom>
          <a:noFill/>
        </p:spPr>
        <p:txBody>
          <a:bodyPr wrap="square" rtlCol="0">
            <a:spAutoFit/>
          </a:bodyPr>
          <a:lstStyle/>
          <a:p>
            <a:pPr marL="342900" indent="-342900">
              <a:buFont typeface="Arial" panose="020B0604020202020204" pitchFamily="34" charset="0"/>
              <a:buChar char="•"/>
            </a:pPr>
            <a:r>
              <a:rPr lang="fr-FR" sz="2400" dirty="0"/>
              <a:t>Le donneur Est possède 10 points. Il </a:t>
            </a:r>
            <a:r>
              <a:rPr lang="fr-FR" sz="2400" b="1" dirty="0"/>
              <a:t>passe</a:t>
            </a:r>
          </a:p>
          <a:p>
            <a:pPr marL="342900" indent="-342900">
              <a:buFont typeface="Arial" panose="020B0604020202020204" pitchFamily="34" charset="0"/>
              <a:buChar char="•"/>
            </a:pPr>
            <a:r>
              <a:rPr lang="fr-FR" sz="2400" dirty="0"/>
              <a:t>La parole est à Sud qui possède aussi 11 Points. Il </a:t>
            </a:r>
            <a:r>
              <a:rPr lang="fr-FR" sz="2400" b="1" dirty="0"/>
              <a:t>passe</a:t>
            </a:r>
          </a:p>
          <a:p>
            <a:pPr marL="342900" indent="-342900">
              <a:buFont typeface="Arial" panose="020B0604020202020204" pitchFamily="34" charset="0"/>
              <a:buChar char="•"/>
            </a:pPr>
            <a:r>
              <a:rPr lang="fr-FR" sz="2400" dirty="0"/>
              <a:t>La parole est à Ouest qui possède 10 points. Il </a:t>
            </a:r>
            <a:r>
              <a:rPr lang="fr-FR" sz="2400" b="1" dirty="0"/>
              <a:t>passe</a:t>
            </a:r>
          </a:p>
          <a:p>
            <a:pPr marL="342900" indent="-342900">
              <a:buFont typeface="Arial" panose="020B0604020202020204" pitchFamily="34" charset="0"/>
              <a:buChar char="•"/>
            </a:pPr>
            <a:r>
              <a:rPr lang="fr-FR" sz="2400" dirty="0"/>
              <a:t>La parole est à Nord qui possède 9 points. Il </a:t>
            </a:r>
            <a:r>
              <a:rPr lang="fr-FR" sz="2400" b="1" dirty="0"/>
              <a:t>passe</a:t>
            </a:r>
          </a:p>
          <a:p>
            <a:r>
              <a:rPr lang="fr-FR" sz="2400" dirty="0"/>
              <a:t>Les quatre joueurs ont passé. </a:t>
            </a:r>
            <a:endParaRPr lang="fr-FR" sz="2400" dirty="0" smtClean="0"/>
          </a:p>
          <a:p>
            <a:r>
              <a:rPr lang="fr-FR" sz="2400" dirty="0" smtClean="0"/>
              <a:t>Les </a:t>
            </a:r>
            <a:r>
              <a:rPr lang="fr-FR" sz="2400" dirty="0"/>
              <a:t>cartes doivent être redistribuées par Sud, le joueur placé à la gauche du donneur</a:t>
            </a:r>
            <a:r>
              <a:rPr lang="fr-FR" sz="2400" dirty="0" smtClean="0"/>
              <a:t>.</a:t>
            </a:r>
            <a:endParaRPr lang="fr-FR" sz="2400" dirty="0"/>
          </a:p>
        </p:txBody>
      </p:sp>
      <p:sp>
        <p:nvSpPr>
          <p:cNvPr id="4" name="Rectangle à coins arrondis 3"/>
          <p:cNvSpPr/>
          <p:nvPr/>
        </p:nvSpPr>
        <p:spPr>
          <a:xfrm>
            <a:off x="1491916" y="1370921"/>
            <a:ext cx="1672492" cy="141822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10 7 4</a:t>
            </a:r>
          </a:p>
          <a:p>
            <a:r>
              <a:rPr lang="fr-FR" sz="2400" dirty="0" smtClean="0">
                <a:solidFill>
                  <a:srgbClr val="FF0000"/>
                </a:solidFill>
              </a:rPr>
              <a:t>♥ </a:t>
            </a:r>
            <a:r>
              <a:rPr lang="fr-FR" sz="2400" b="1" dirty="0" smtClean="0">
                <a:solidFill>
                  <a:schemeClr val="tx1"/>
                </a:solidFill>
              </a:rPr>
              <a:t>D 10 7</a:t>
            </a:r>
          </a:p>
          <a:p>
            <a:r>
              <a:rPr lang="fr-FR" sz="2400" dirty="0" smtClean="0">
                <a:solidFill>
                  <a:srgbClr val="FFC000"/>
                </a:solidFill>
              </a:rPr>
              <a:t>♦ </a:t>
            </a:r>
            <a:r>
              <a:rPr lang="fr-FR" sz="2400" b="1" dirty="0" smtClean="0">
                <a:solidFill>
                  <a:schemeClr val="tx1"/>
                </a:solidFill>
              </a:rPr>
              <a:t>10 9 8 7</a:t>
            </a:r>
          </a:p>
          <a:p>
            <a:r>
              <a:rPr lang="fr-FR" sz="2400" dirty="0" smtClean="0">
                <a:solidFill>
                  <a:srgbClr val="00B050"/>
                </a:solidFill>
              </a:rPr>
              <a:t>♣ </a:t>
            </a:r>
            <a:r>
              <a:rPr lang="fr-FR" sz="2400" b="1" dirty="0" smtClean="0">
                <a:solidFill>
                  <a:schemeClr val="tx1"/>
                </a:solidFill>
              </a:rPr>
              <a:t>A R 6</a:t>
            </a:r>
            <a:endParaRPr lang="fr-FR" sz="2400" dirty="0">
              <a:solidFill>
                <a:schemeClr val="tx1"/>
              </a:solidFill>
            </a:endParaRPr>
          </a:p>
        </p:txBody>
      </p:sp>
      <p:sp>
        <p:nvSpPr>
          <p:cNvPr id="9" name="Rectangle à coins arrondis 8"/>
          <p:cNvSpPr/>
          <p:nvPr/>
        </p:nvSpPr>
        <p:spPr>
          <a:xfrm>
            <a:off x="230659" y="1221819"/>
            <a:ext cx="992554" cy="3873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t>Etui 2</a:t>
            </a:r>
            <a:endParaRPr lang="fr-FR" sz="2400" dirty="0"/>
          </a:p>
        </p:txBody>
      </p:sp>
      <p:sp>
        <p:nvSpPr>
          <p:cNvPr id="10" name="Rectangle à coins arrondis 9"/>
          <p:cNvSpPr/>
          <p:nvPr/>
        </p:nvSpPr>
        <p:spPr>
          <a:xfrm>
            <a:off x="155726" y="2792059"/>
            <a:ext cx="1672492" cy="141822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D 9 6</a:t>
            </a:r>
          </a:p>
          <a:p>
            <a:r>
              <a:rPr lang="fr-FR" sz="2400" dirty="0" smtClean="0">
                <a:solidFill>
                  <a:srgbClr val="FF0000"/>
                </a:solidFill>
              </a:rPr>
              <a:t>♥ </a:t>
            </a:r>
            <a:r>
              <a:rPr lang="fr-FR" sz="2400" b="1" dirty="0" smtClean="0">
                <a:solidFill>
                  <a:schemeClr val="tx1"/>
                </a:solidFill>
              </a:rPr>
              <a:t>6 5 2</a:t>
            </a:r>
          </a:p>
          <a:p>
            <a:r>
              <a:rPr lang="fr-FR" sz="2400" dirty="0" smtClean="0">
                <a:solidFill>
                  <a:srgbClr val="FFC000"/>
                </a:solidFill>
              </a:rPr>
              <a:t>♦ </a:t>
            </a:r>
            <a:r>
              <a:rPr lang="fr-FR" sz="2400" b="1" dirty="0" smtClean="0">
                <a:solidFill>
                  <a:schemeClr val="tx1"/>
                </a:solidFill>
              </a:rPr>
              <a:t>D V 10 8</a:t>
            </a:r>
          </a:p>
          <a:p>
            <a:r>
              <a:rPr lang="fr-FR" sz="2400" dirty="0" smtClean="0">
                <a:solidFill>
                  <a:srgbClr val="00B050"/>
                </a:solidFill>
              </a:rPr>
              <a:t>♣ </a:t>
            </a:r>
            <a:r>
              <a:rPr lang="fr-FR" sz="2400" b="1" dirty="0" smtClean="0">
                <a:solidFill>
                  <a:schemeClr val="tx1"/>
                </a:solidFill>
              </a:rPr>
              <a:t>D 10 5</a:t>
            </a:r>
            <a:endParaRPr lang="fr-FR" sz="2400" dirty="0">
              <a:solidFill>
                <a:schemeClr val="tx1"/>
              </a:solidFill>
            </a:endParaRPr>
          </a:p>
        </p:txBody>
      </p:sp>
      <p:sp>
        <p:nvSpPr>
          <p:cNvPr id="11" name="Rectangle à coins arrondis 10"/>
          <p:cNvSpPr/>
          <p:nvPr/>
        </p:nvSpPr>
        <p:spPr>
          <a:xfrm>
            <a:off x="2830928" y="2789141"/>
            <a:ext cx="1672492" cy="141822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V 9 5</a:t>
            </a:r>
          </a:p>
          <a:p>
            <a:r>
              <a:rPr lang="fr-FR" sz="2400" dirty="0" smtClean="0">
                <a:solidFill>
                  <a:srgbClr val="FF0000"/>
                </a:solidFill>
              </a:rPr>
              <a:t>♥ </a:t>
            </a:r>
            <a:r>
              <a:rPr lang="fr-FR" sz="2400" b="1" dirty="0" smtClean="0">
                <a:solidFill>
                  <a:schemeClr val="tx1"/>
                </a:solidFill>
              </a:rPr>
              <a:t>A 10 8 2</a:t>
            </a:r>
          </a:p>
          <a:p>
            <a:r>
              <a:rPr lang="fr-FR" sz="2400" dirty="0" smtClean="0">
                <a:solidFill>
                  <a:srgbClr val="FFC000"/>
                </a:solidFill>
              </a:rPr>
              <a:t>♦ </a:t>
            </a:r>
            <a:r>
              <a:rPr lang="fr-FR" sz="2400" b="1" dirty="0" smtClean="0">
                <a:solidFill>
                  <a:schemeClr val="tx1"/>
                </a:solidFill>
              </a:rPr>
              <a:t>9 4</a:t>
            </a:r>
          </a:p>
          <a:p>
            <a:r>
              <a:rPr lang="fr-FR" sz="2400" dirty="0" smtClean="0">
                <a:solidFill>
                  <a:srgbClr val="00B050"/>
                </a:solidFill>
              </a:rPr>
              <a:t>♣ </a:t>
            </a:r>
            <a:r>
              <a:rPr lang="fr-FR" sz="2400" b="1" dirty="0" smtClean="0">
                <a:solidFill>
                  <a:schemeClr val="tx1"/>
                </a:solidFill>
              </a:rPr>
              <a:t>R V 9 6</a:t>
            </a:r>
            <a:endParaRPr lang="fr-FR" sz="2400" dirty="0">
              <a:solidFill>
                <a:schemeClr val="tx1"/>
              </a:solidFill>
            </a:endParaRPr>
          </a:p>
        </p:txBody>
      </p:sp>
      <p:sp>
        <p:nvSpPr>
          <p:cNvPr id="12" name="Rectangle à coins arrondis 11"/>
          <p:cNvSpPr/>
          <p:nvPr/>
        </p:nvSpPr>
        <p:spPr>
          <a:xfrm>
            <a:off x="1491916" y="4207361"/>
            <a:ext cx="1672492" cy="141822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A R 7 6</a:t>
            </a:r>
          </a:p>
          <a:p>
            <a:r>
              <a:rPr lang="fr-FR" sz="2400" dirty="0" smtClean="0">
                <a:solidFill>
                  <a:srgbClr val="FF0000"/>
                </a:solidFill>
              </a:rPr>
              <a:t>♥ </a:t>
            </a:r>
            <a:r>
              <a:rPr lang="fr-FR" sz="2400" b="1" dirty="0" smtClean="0">
                <a:solidFill>
                  <a:schemeClr val="tx1"/>
                </a:solidFill>
              </a:rPr>
              <a:t>D V 3</a:t>
            </a:r>
          </a:p>
          <a:p>
            <a:r>
              <a:rPr lang="fr-FR" sz="2400" dirty="0" smtClean="0">
                <a:solidFill>
                  <a:srgbClr val="FFC000"/>
                </a:solidFill>
              </a:rPr>
              <a:t>♦ </a:t>
            </a:r>
            <a:r>
              <a:rPr lang="fr-FR" sz="2400" b="1" dirty="0" smtClean="0">
                <a:solidFill>
                  <a:schemeClr val="tx1"/>
                </a:solidFill>
              </a:rPr>
              <a:t>R 6 2</a:t>
            </a:r>
          </a:p>
          <a:p>
            <a:r>
              <a:rPr lang="fr-FR" sz="2400" dirty="0" smtClean="0">
                <a:solidFill>
                  <a:srgbClr val="00B050"/>
                </a:solidFill>
              </a:rPr>
              <a:t>♣ </a:t>
            </a:r>
            <a:r>
              <a:rPr lang="fr-FR" sz="2400" b="1" dirty="0" smtClean="0">
                <a:solidFill>
                  <a:schemeClr val="tx1"/>
                </a:solidFill>
              </a:rPr>
              <a:t>A 4 3</a:t>
            </a:r>
            <a:endParaRPr lang="fr-FR" sz="2400" dirty="0">
              <a:solidFill>
                <a:schemeClr val="tx1"/>
              </a:solidFill>
            </a:endParaRPr>
          </a:p>
        </p:txBody>
      </p:sp>
      <p:sp>
        <p:nvSpPr>
          <p:cNvPr id="13" name="Rectangle à coins arrondis 12"/>
          <p:cNvSpPr/>
          <p:nvPr/>
        </p:nvSpPr>
        <p:spPr>
          <a:xfrm>
            <a:off x="1840089" y="3027256"/>
            <a:ext cx="978967" cy="941989"/>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b="1" dirty="0" smtClean="0"/>
              <a:t>N</a:t>
            </a:r>
          </a:p>
          <a:p>
            <a:pPr algn="ctr"/>
            <a:r>
              <a:rPr lang="fr-FR" b="1" dirty="0" smtClean="0"/>
              <a:t>O        </a:t>
            </a:r>
            <a:r>
              <a:rPr lang="fr-FR" b="1" dirty="0" smtClean="0">
                <a:solidFill>
                  <a:schemeClr val="bg1"/>
                </a:solidFill>
              </a:rPr>
              <a:t>E</a:t>
            </a:r>
          </a:p>
          <a:p>
            <a:pPr algn="ctr"/>
            <a:r>
              <a:rPr lang="fr-FR" b="1" dirty="0"/>
              <a:t>S</a:t>
            </a:r>
          </a:p>
        </p:txBody>
      </p:sp>
      <p:sp>
        <p:nvSpPr>
          <p:cNvPr id="14" name="Ellipse 13"/>
          <p:cNvSpPr/>
          <p:nvPr/>
        </p:nvSpPr>
        <p:spPr>
          <a:xfrm>
            <a:off x="2474786" y="3348232"/>
            <a:ext cx="285750" cy="300038"/>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512844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53" presetClass="entr" presetSubtype="16"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500" fill="hold"/>
                                        <p:tgtEl>
                                          <p:spTgt spid="9"/>
                                        </p:tgtEl>
                                        <p:attrNameLst>
                                          <p:attrName>ppt_w</p:attrName>
                                        </p:attrNameLst>
                                      </p:cBhvr>
                                      <p:tavLst>
                                        <p:tav tm="0">
                                          <p:val>
                                            <p:fltVal val="0"/>
                                          </p:val>
                                        </p:tav>
                                        <p:tav tm="100000">
                                          <p:val>
                                            <p:strVal val="#ppt_w"/>
                                          </p:val>
                                        </p:tav>
                                      </p:tavLst>
                                    </p:anim>
                                    <p:anim calcmode="lin" valueType="num">
                                      <p:cBhvr>
                                        <p:cTn id="12" dur="500" fill="hold"/>
                                        <p:tgtEl>
                                          <p:spTgt spid="9"/>
                                        </p:tgtEl>
                                        <p:attrNameLst>
                                          <p:attrName>ppt_h</p:attrName>
                                        </p:attrNameLst>
                                      </p:cBhvr>
                                      <p:tavLst>
                                        <p:tav tm="0">
                                          <p:val>
                                            <p:fltVal val="0"/>
                                          </p:val>
                                        </p:tav>
                                        <p:tav tm="100000">
                                          <p:val>
                                            <p:strVal val="#ppt_h"/>
                                          </p:val>
                                        </p:tav>
                                      </p:tavLst>
                                    </p:anim>
                                    <p:animEffect transition="in" filter="fade">
                                      <p:cBhvr>
                                        <p:cTn id="13" dur="500"/>
                                        <p:tgtEl>
                                          <p:spTgt spid="9"/>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p:cTn id="16" dur="500" fill="hold"/>
                                        <p:tgtEl>
                                          <p:spTgt spid="11"/>
                                        </p:tgtEl>
                                        <p:attrNameLst>
                                          <p:attrName>ppt_w</p:attrName>
                                        </p:attrNameLst>
                                      </p:cBhvr>
                                      <p:tavLst>
                                        <p:tav tm="0">
                                          <p:val>
                                            <p:fltVal val="0"/>
                                          </p:val>
                                        </p:tav>
                                        <p:tav tm="100000">
                                          <p:val>
                                            <p:strVal val="#ppt_w"/>
                                          </p:val>
                                        </p:tav>
                                      </p:tavLst>
                                    </p:anim>
                                    <p:anim calcmode="lin" valueType="num">
                                      <p:cBhvr>
                                        <p:cTn id="17" dur="500" fill="hold"/>
                                        <p:tgtEl>
                                          <p:spTgt spid="11"/>
                                        </p:tgtEl>
                                        <p:attrNameLst>
                                          <p:attrName>ppt_h</p:attrName>
                                        </p:attrNameLst>
                                      </p:cBhvr>
                                      <p:tavLst>
                                        <p:tav tm="0">
                                          <p:val>
                                            <p:fltVal val="0"/>
                                          </p:val>
                                        </p:tav>
                                        <p:tav tm="100000">
                                          <p:val>
                                            <p:strVal val="#ppt_h"/>
                                          </p:val>
                                        </p:tav>
                                      </p:tavLst>
                                    </p:anim>
                                    <p:animEffect transition="in" filter="fade">
                                      <p:cBhvr>
                                        <p:cTn id="18" dur="5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1" end="1"/>
                                            </p:txEl>
                                          </p:spTgt>
                                        </p:tgtEl>
                                        <p:attrNameLst>
                                          <p:attrName>style.visibility</p:attrName>
                                        </p:attrNameLst>
                                      </p:cBhvr>
                                      <p:to>
                                        <p:strVal val="visible"/>
                                      </p:to>
                                    </p:set>
                                  </p:childTnLst>
                                </p:cTn>
                              </p:par>
                              <p:par>
                                <p:cTn id="27" presetID="53" presetClass="entr" presetSubtype="16"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Effect transition="in" filter="fade">
                                      <p:cBhvr>
                                        <p:cTn id="31" dur="500"/>
                                        <p:tgtEl>
                                          <p:spTgt spid="12"/>
                                        </p:tgtEl>
                                      </p:cBhvr>
                                    </p:animEffec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6">
                                            <p:txEl>
                                              <p:pRg st="2" end="2"/>
                                            </p:txEl>
                                          </p:spTgt>
                                        </p:tgtEl>
                                        <p:attrNameLst>
                                          <p:attrName>style.visibility</p:attrName>
                                        </p:attrNameLst>
                                      </p:cBhvr>
                                      <p:to>
                                        <p:strVal val="visible"/>
                                      </p:to>
                                    </p:set>
                                  </p:childTnLst>
                                </p:cTn>
                              </p:par>
                              <p:par>
                                <p:cTn id="36" presetID="53" presetClass="entr" presetSubtype="16" fill="hold" grpId="0" nodeType="with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p:cTn id="38" dur="500" fill="hold"/>
                                        <p:tgtEl>
                                          <p:spTgt spid="10"/>
                                        </p:tgtEl>
                                        <p:attrNameLst>
                                          <p:attrName>ppt_w</p:attrName>
                                        </p:attrNameLst>
                                      </p:cBhvr>
                                      <p:tavLst>
                                        <p:tav tm="0">
                                          <p:val>
                                            <p:fltVal val="0"/>
                                          </p:val>
                                        </p:tav>
                                        <p:tav tm="100000">
                                          <p:val>
                                            <p:strVal val="#ppt_w"/>
                                          </p:val>
                                        </p:tav>
                                      </p:tavLst>
                                    </p:anim>
                                    <p:anim calcmode="lin" valueType="num">
                                      <p:cBhvr>
                                        <p:cTn id="39" dur="500" fill="hold"/>
                                        <p:tgtEl>
                                          <p:spTgt spid="10"/>
                                        </p:tgtEl>
                                        <p:attrNameLst>
                                          <p:attrName>ppt_h</p:attrName>
                                        </p:attrNameLst>
                                      </p:cBhvr>
                                      <p:tavLst>
                                        <p:tav tm="0">
                                          <p:val>
                                            <p:fltVal val="0"/>
                                          </p:val>
                                        </p:tav>
                                        <p:tav tm="100000">
                                          <p:val>
                                            <p:strVal val="#ppt_h"/>
                                          </p:val>
                                        </p:tav>
                                      </p:tavLst>
                                    </p:anim>
                                    <p:animEffect transition="in" filter="fade">
                                      <p:cBhvr>
                                        <p:cTn id="40" dur="500"/>
                                        <p:tgtEl>
                                          <p:spTgt spid="10"/>
                                        </p:tgtEl>
                                      </p:cBhvr>
                                    </p:animEffec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6">
                                            <p:txEl>
                                              <p:pRg st="3" end="3"/>
                                            </p:txEl>
                                          </p:spTgt>
                                        </p:tgtEl>
                                        <p:attrNameLst>
                                          <p:attrName>style.visibility</p:attrName>
                                        </p:attrNameLst>
                                      </p:cBhvr>
                                      <p:to>
                                        <p:strVal val="visible"/>
                                      </p:to>
                                    </p:set>
                                  </p:childTnLst>
                                </p:cTn>
                              </p:par>
                              <p:par>
                                <p:cTn id="45" presetID="53" presetClass="entr" presetSubtype="16" fill="hold" grpId="0" nodeType="with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p:cTn id="47" dur="500" fill="hold"/>
                                        <p:tgtEl>
                                          <p:spTgt spid="4"/>
                                        </p:tgtEl>
                                        <p:attrNameLst>
                                          <p:attrName>ppt_w</p:attrName>
                                        </p:attrNameLst>
                                      </p:cBhvr>
                                      <p:tavLst>
                                        <p:tav tm="0">
                                          <p:val>
                                            <p:fltVal val="0"/>
                                          </p:val>
                                        </p:tav>
                                        <p:tav tm="100000">
                                          <p:val>
                                            <p:strVal val="#ppt_w"/>
                                          </p:val>
                                        </p:tav>
                                      </p:tavLst>
                                    </p:anim>
                                    <p:anim calcmode="lin" valueType="num">
                                      <p:cBhvr>
                                        <p:cTn id="48" dur="500" fill="hold"/>
                                        <p:tgtEl>
                                          <p:spTgt spid="4"/>
                                        </p:tgtEl>
                                        <p:attrNameLst>
                                          <p:attrName>ppt_h</p:attrName>
                                        </p:attrNameLst>
                                      </p:cBhvr>
                                      <p:tavLst>
                                        <p:tav tm="0">
                                          <p:val>
                                            <p:fltVal val="0"/>
                                          </p:val>
                                        </p:tav>
                                        <p:tav tm="100000">
                                          <p:val>
                                            <p:strVal val="#ppt_h"/>
                                          </p:val>
                                        </p:tav>
                                      </p:tavLst>
                                    </p:anim>
                                    <p:animEffect transition="in" filter="fade">
                                      <p:cBhvr>
                                        <p:cTn id="49" dur="500"/>
                                        <p:tgtEl>
                                          <p:spTgt spid="4"/>
                                        </p:tgtEl>
                                      </p:cBhvr>
                                    </p:animEffec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nodeType="clickEffect">
                                  <p:stCondLst>
                                    <p:cond delay="0"/>
                                  </p:stCondLst>
                                  <p:childTnLst>
                                    <p:set>
                                      <p:cBhvr>
                                        <p:cTn id="53"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nodeType="clickEffect">
                                  <p:stCondLst>
                                    <p:cond delay="0"/>
                                  </p:stCondLst>
                                  <p:childTnLst>
                                    <p:set>
                                      <p:cBhvr>
                                        <p:cTn id="57"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animBg="1"/>
      <p:bldP spid="10" grpId="0" animBg="1"/>
      <p:bldP spid="11" grpId="0" animBg="1"/>
      <p:bldP spid="12" grpId="0" animBg="1"/>
      <p:bldP spid="13" grpId="0" animBg="1"/>
      <p:bldP spid="1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1 - Leçon 1</a:t>
            </a:r>
            <a:endParaRPr lang="fr-FR" sz="4000" dirty="0">
              <a:latin typeface="+mn-lt"/>
            </a:endParaRPr>
          </a:p>
        </p:txBody>
      </p:sp>
      <p:sp>
        <p:nvSpPr>
          <p:cNvPr id="3" name="Sous-titre 2"/>
          <p:cNvSpPr>
            <a:spLocks noGrp="1"/>
          </p:cNvSpPr>
          <p:nvPr>
            <p:ph type="subTitle" idx="1"/>
          </p:nvPr>
        </p:nvSpPr>
        <p:spPr>
          <a:xfrm>
            <a:off x="230659" y="848497"/>
            <a:ext cx="11640065" cy="5782961"/>
          </a:xfrm>
        </p:spPr>
        <p:txBody>
          <a:bodyPr/>
          <a:lstStyle/>
          <a:p>
            <a:r>
              <a:rPr lang="fr-FR" b="1" dirty="0" smtClean="0"/>
              <a:t>La détermination du contrat</a:t>
            </a:r>
          </a:p>
          <a:p>
            <a:pPr algn="l"/>
            <a:r>
              <a:rPr lang="fr-FR" b="1" dirty="0" smtClean="0"/>
              <a:t>				</a:t>
            </a:r>
          </a:p>
          <a:p>
            <a:pPr algn="l"/>
            <a:endParaRPr lang="fr-FR" dirty="0">
              <a:solidFill>
                <a:srgbClr val="00B050"/>
              </a:solidFill>
            </a:endParaRPr>
          </a:p>
        </p:txBody>
      </p:sp>
      <p:sp>
        <p:nvSpPr>
          <p:cNvPr id="5" name="ZoneTexte 4"/>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
        <p:nvSpPr>
          <p:cNvPr id="6" name="ZoneTexte 5"/>
          <p:cNvSpPr txBox="1"/>
          <p:nvPr/>
        </p:nvSpPr>
        <p:spPr>
          <a:xfrm>
            <a:off x="4503420" y="1707087"/>
            <a:ext cx="7296912" cy="4893647"/>
          </a:xfrm>
          <a:prstGeom prst="rect">
            <a:avLst/>
          </a:prstGeom>
          <a:noFill/>
        </p:spPr>
        <p:txBody>
          <a:bodyPr wrap="square" rtlCol="0">
            <a:spAutoFit/>
          </a:bodyPr>
          <a:lstStyle/>
          <a:p>
            <a:pPr marL="342900" indent="-342900">
              <a:buFont typeface="Arial" panose="020B0604020202020204" pitchFamily="34" charset="0"/>
              <a:buChar char="•"/>
            </a:pPr>
            <a:r>
              <a:rPr lang="fr-FR" sz="2400" dirty="0"/>
              <a:t>Le donneur Sud possède 12 points. Il dit </a:t>
            </a:r>
            <a:r>
              <a:rPr lang="fr-FR" sz="2400" b="1" dirty="0"/>
              <a:t>« J’ouvre </a:t>
            </a:r>
            <a:r>
              <a:rPr lang="fr-FR" sz="2400" b="1" dirty="0" smtClean="0"/>
              <a:t>»</a:t>
            </a:r>
            <a:endParaRPr lang="fr-FR" sz="2400" dirty="0"/>
          </a:p>
          <a:p>
            <a:pPr marL="342900" indent="-342900">
              <a:buFont typeface="Arial" panose="020B0604020202020204" pitchFamily="34" charset="0"/>
              <a:buChar char="•"/>
            </a:pPr>
            <a:r>
              <a:rPr lang="fr-FR" sz="2400" dirty="0"/>
              <a:t>Nord, le partenaire de l’ouvreur annonce : </a:t>
            </a:r>
            <a:r>
              <a:rPr lang="fr-FR" sz="2400" b="1" dirty="0"/>
              <a:t>« J’ai 4 points »</a:t>
            </a:r>
          </a:p>
          <a:p>
            <a:pPr marL="342900" indent="-342900">
              <a:buFont typeface="Arial" panose="020B0604020202020204" pitchFamily="34" charset="0"/>
              <a:buChar char="•"/>
            </a:pPr>
            <a:r>
              <a:rPr lang="fr-FR" sz="2400" dirty="0"/>
              <a:t>Sud additionne ses points à ceux de son partenaire et constate en consultant la Table de décision qu’aucun contrat n’est possible à jouer avec 16 points. Il dit </a:t>
            </a:r>
            <a:r>
              <a:rPr lang="fr-FR" sz="2400" b="1" dirty="0"/>
              <a:t>« Je passe »</a:t>
            </a:r>
          </a:p>
          <a:p>
            <a:pPr marL="342900" indent="-342900">
              <a:buFont typeface="Arial" panose="020B0604020202020204" pitchFamily="34" charset="0"/>
              <a:buChar char="•"/>
            </a:pPr>
            <a:r>
              <a:rPr lang="fr-FR" sz="2400" dirty="0"/>
              <a:t>Est annonce : </a:t>
            </a:r>
            <a:r>
              <a:rPr lang="fr-FR" sz="2400" b="1" dirty="0"/>
              <a:t>« J’ai 10 points »</a:t>
            </a:r>
          </a:p>
          <a:p>
            <a:pPr marL="342900" indent="-342900">
              <a:buFont typeface="Arial" panose="020B0604020202020204" pitchFamily="34" charset="0"/>
              <a:buChar char="•"/>
            </a:pPr>
            <a:r>
              <a:rPr lang="fr-FR" sz="2400" dirty="0"/>
              <a:t>Ouest calcule que la force totale de son camp est de 24 points. </a:t>
            </a:r>
            <a:endParaRPr lang="fr-FR" sz="2400" dirty="0" smtClean="0"/>
          </a:p>
          <a:p>
            <a:pPr marL="342900" indent="-342900">
              <a:buFont typeface="Arial" panose="020B0604020202020204" pitchFamily="34" charset="0"/>
              <a:buChar char="•"/>
            </a:pPr>
            <a:r>
              <a:rPr lang="fr-FR" sz="2400" dirty="0" smtClean="0"/>
              <a:t>La </a:t>
            </a:r>
            <a:r>
              <a:rPr lang="fr-FR" sz="2400" dirty="0"/>
              <a:t>Table de décision indique qu’il a les moyens de réaliser huit levées. </a:t>
            </a:r>
            <a:endParaRPr lang="fr-FR" sz="2400" dirty="0" smtClean="0"/>
          </a:p>
          <a:p>
            <a:pPr marL="342900" indent="-342900">
              <a:buFont typeface="Arial" panose="020B0604020202020204" pitchFamily="34" charset="0"/>
              <a:buChar char="•"/>
            </a:pPr>
            <a:r>
              <a:rPr lang="fr-FR" sz="2400" dirty="0"/>
              <a:t>I</a:t>
            </a:r>
            <a:r>
              <a:rPr lang="fr-FR" sz="2400" dirty="0" smtClean="0"/>
              <a:t>l </a:t>
            </a:r>
            <a:r>
              <a:rPr lang="fr-FR" sz="2400" dirty="0"/>
              <a:t>déclare : «</a:t>
            </a:r>
            <a:r>
              <a:rPr lang="fr-FR" sz="2400" b="1" dirty="0"/>
              <a:t> Je vais jouer 2SA »</a:t>
            </a:r>
          </a:p>
        </p:txBody>
      </p:sp>
      <p:sp>
        <p:nvSpPr>
          <p:cNvPr id="4" name="Rectangle à coins arrondis 3"/>
          <p:cNvSpPr/>
          <p:nvPr/>
        </p:nvSpPr>
        <p:spPr>
          <a:xfrm>
            <a:off x="1491916" y="1370921"/>
            <a:ext cx="1672492" cy="141822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8 7 4</a:t>
            </a:r>
          </a:p>
          <a:p>
            <a:r>
              <a:rPr lang="fr-FR" sz="2400" dirty="0" smtClean="0">
                <a:solidFill>
                  <a:srgbClr val="FF0000"/>
                </a:solidFill>
              </a:rPr>
              <a:t>♥ </a:t>
            </a:r>
            <a:r>
              <a:rPr lang="fr-FR" sz="2400" b="1" dirty="0" smtClean="0">
                <a:solidFill>
                  <a:schemeClr val="tx1"/>
                </a:solidFill>
              </a:rPr>
              <a:t>R 8 4</a:t>
            </a:r>
          </a:p>
          <a:p>
            <a:r>
              <a:rPr lang="fr-FR" sz="2400" dirty="0" smtClean="0">
                <a:solidFill>
                  <a:srgbClr val="FFC000"/>
                </a:solidFill>
              </a:rPr>
              <a:t>♦ </a:t>
            </a:r>
            <a:r>
              <a:rPr lang="fr-FR" sz="2400" b="1" dirty="0" smtClean="0">
                <a:solidFill>
                  <a:schemeClr val="tx1"/>
                </a:solidFill>
              </a:rPr>
              <a:t>7 4 3</a:t>
            </a:r>
          </a:p>
          <a:p>
            <a:r>
              <a:rPr lang="fr-FR" sz="2400" dirty="0" smtClean="0">
                <a:solidFill>
                  <a:srgbClr val="00B050"/>
                </a:solidFill>
              </a:rPr>
              <a:t>♣ </a:t>
            </a:r>
            <a:r>
              <a:rPr lang="fr-FR" sz="2400" b="1" dirty="0" smtClean="0">
                <a:solidFill>
                  <a:schemeClr val="tx1"/>
                </a:solidFill>
              </a:rPr>
              <a:t>V 8 6 2</a:t>
            </a:r>
            <a:endParaRPr lang="fr-FR" sz="2400" dirty="0">
              <a:solidFill>
                <a:schemeClr val="tx1"/>
              </a:solidFill>
            </a:endParaRPr>
          </a:p>
        </p:txBody>
      </p:sp>
      <p:sp>
        <p:nvSpPr>
          <p:cNvPr id="9" name="Rectangle à coins arrondis 8"/>
          <p:cNvSpPr/>
          <p:nvPr/>
        </p:nvSpPr>
        <p:spPr>
          <a:xfrm>
            <a:off x="230659" y="1221819"/>
            <a:ext cx="992554" cy="3873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t>Etui </a:t>
            </a:r>
            <a:r>
              <a:rPr lang="fr-FR" sz="2400" b="1" dirty="0" smtClean="0"/>
              <a:t>3</a:t>
            </a:r>
            <a:endParaRPr lang="fr-FR" sz="2400" dirty="0"/>
          </a:p>
        </p:txBody>
      </p:sp>
      <p:sp>
        <p:nvSpPr>
          <p:cNvPr id="10" name="Rectangle à coins arrondis 9"/>
          <p:cNvSpPr/>
          <p:nvPr/>
        </p:nvSpPr>
        <p:spPr>
          <a:xfrm>
            <a:off x="155726" y="2792059"/>
            <a:ext cx="1672492" cy="141822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V 9</a:t>
            </a:r>
          </a:p>
          <a:p>
            <a:r>
              <a:rPr lang="fr-FR" sz="2400" dirty="0" smtClean="0">
                <a:solidFill>
                  <a:srgbClr val="FF0000"/>
                </a:solidFill>
              </a:rPr>
              <a:t>♥ </a:t>
            </a:r>
            <a:r>
              <a:rPr lang="fr-FR" sz="2400" b="1" dirty="0" smtClean="0">
                <a:solidFill>
                  <a:schemeClr val="tx1"/>
                </a:solidFill>
              </a:rPr>
              <a:t>10 7 6 5</a:t>
            </a:r>
          </a:p>
          <a:p>
            <a:r>
              <a:rPr lang="fr-FR" sz="2400" dirty="0" smtClean="0">
                <a:solidFill>
                  <a:srgbClr val="FFC000"/>
                </a:solidFill>
              </a:rPr>
              <a:t>♦ </a:t>
            </a:r>
            <a:r>
              <a:rPr lang="fr-FR" sz="2400" b="1" dirty="0" smtClean="0">
                <a:solidFill>
                  <a:schemeClr val="tx1"/>
                </a:solidFill>
              </a:rPr>
              <a:t>R D V 2</a:t>
            </a:r>
          </a:p>
          <a:p>
            <a:r>
              <a:rPr lang="fr-FR" sz="2400" dirty="0" smtClean="0">
                <a:solidFill>
                  <a:srgbClr val="00B050"/>
                </a:solidFill>
              </a:rPr>
              <a:t>♣ </a:t>
            </a:r>
            <a:r>
              <a:rPr lang="fr-FR" sz="2400" b="1" dirty="0" smtClean="0">
                <a:solidFill>
                  <a:schemeClr val="tx1"/>
                </a:solidFill>
              </a:rPr>
              <a:t>A R 7</a:t>
            </a:r>
            <a:endParaRPr lang="fr-FR" sz="2400" dirty="0">
              <a:solidFill>
                <a:schemeClr val="tx1"/>
              </a:solidFill>
            </a:endParaRPr>
          </a:p>
        </p:txBody>
      </p:sp>
      <p:sp>
        <p:nvSpPr>
          <p:cNvPr id="11" name="Rectangle à coins arrondis 10"/>
          <p:cNvSpPr/>
          <p:nvPr/>
        </p:nvSpPr>
        <p:spPr>
          <a:xfrm>
            <a:off x="2830928" y="2789141"/>
            <a:ext cx="1672492" cy="141822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D 10 5 3</a:t>
            </a:r>
          </a:p>
          <a:p>
            <a:r>
              <a:rPr lang="fr-FR" sz="2400" dirty="0" smtClean="0">
                <a:solidFill>
                  <a:srgbClr val="FF0000"/>
                </a:solidFill>
              </a:rPr>
              <a:t>♥ </a:t>
            </a:r>
            <a:r>
              <a:rPr lang="fr-FR" sz="2400" b="1" dirty="0" smtClean="0">
                <a:solidFill>
                  <a:schemeClr val="tx1"/>
                </a:solidFill>
              </a:rPr>
              <a:t>A 9 2</a:t>
            </a:r>
          </a:p>
          <a:p>
            <a:r>
              <a:rPr lang="fr-FR" sz="2400" dirty="0" smtClean="0">
                <a:solidFill>
                  <a:srgbClr val="FFC000"/>
                </a:solidFill>
              </a:rPr>
              <a:t>♦ </a:t>
            </a:r>
            <a:r>
              <a:rPr lang="fr-FR" sz="2400" b="1" dirty="0" smtClean="0">
                <a:solidFill>
                  <a:schemeClr val="tx1"/>
                </a:solidFill>
              </a:rPr>
              <a:t>A 10 6</a:t>
            </a:r>
          </a:p>
          <a:p>
            <a:r>
              <a:rPr lang="fr-FR" sz="2400" dirty="0" smtClean="0">
                <a:solidFill>
                  <a:srgbClr val="00B050"/>
                </a:solidFill>
              </a:rPr>
              <a:t>♣ </a:t>
            </a:r>
            <a:r>
              <a:rPr lang="fr-FR" sz="2400" b="1" dirty="0" smtClean="0">
                <a:solidFill>
                  <a:schemeClr val="tx1"/>
                </a:solidFill>
              </a:rPr>
              <a:t>10 9 3</a:t>
            </a:r>
            <a:endParaRPr lang="fr-FR" sz="2400" dirty="0">
              <a:solidFill>
                <a:schemeClr val="tx1"/>
              </a:solidFill>
            </a:endParaRPr>
          </a:p>
        </p:txBody>
      </p:sp>
      <p:sp>
        <p:nvSpPr>
          <p:cNvPr id="12" name="Rectangle à coins arrondis 11"/>
          <p:cNvSpPr/>
          <p:nvPr/>
        </p:nvSpPr>
        <p:spPr>
          <a:xfrm>
            <a:off x="1491916" y="4207361"/>
            <a:ext cx="1672492" cy="141822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A R 6 2</a:t>
            </a:r>
          </a:p>
          <a:p>
            <a:r>
              <a:rPr lang="fr-FR" sz="2400" dirty="0" smtClean="0">
                <a:solidFill>
                  <a:srgbClr val="FF0000"/>
                </a:solidFill>
              </a:rPr>
              <a:t>♥ </a:t>
            </a:r>
            <a:r>
              <a:rPr lang="fr-FR" sz="2400" b="1" dirty="0" smtClean="0">
                <a:solidFill>
                  <a:schemeClr val="tx1"/>
                </a:solidFill>
              </a:rPr>
              <a:t>D V 3</a:t>
            </a:r>
          </a:p>
          <a:p>
            <a:r>
              <a:rPr lang="fr-FR" sz="2400" dirty="0" smtClean="0">
                <a:solidFill>
                  <a:srgbClr val="FFC000"/>
                </a:solidFill>
              </a:rPr>
              <a:t>♦ </a:t>
            </a:r>
            <a:r>
              <a:rPr lang="fr-FR" sz="2400" b="1" dirty="0" smtClean="0">
                <a:solidFill>
                  <a:schemeClr val="tx1"/>
                </a:solidFill>
              </a:rPr>
              <a:t>9 8 5</a:t>
            </a:r>
          </a:p>
          <a:p>
            <a:r>
              <a:rPr lang="fr-FR" sz="2400" dirty="0" smtClean="0">
                <a:solidFill>
                  <a:srgbClr val="00B050"/>
                </a:solidFill>
              </a:rPr>
              <a:t>♣ </a:t>
            </a:r>
            <a:r>
              <a:rPr lang="fr-FR" sz="2400" b="1" dirty="0" smtClean="0">
                <a:solidFill>
                  <a:schemeClr val="tx1"/>
                </a:solidFill>
              </a:rPr>
              <a:t>D 5 4</a:t>
            </a:r>
            <a:endParaRPr lang="fr-FR" sz="2400" dirty="0">
              <a:solidFill>
                <a:schemeClr val="tx1"/>
              </a:solidFill>
            </a:endParaRPr>
          </a:p>
        </p:txBody>
      </p:sp>
      <p:sp>
        <p:nvSpPr>
          <p:cNvPr id="13" name="Rectangle à coins arrondis 12"/>
          <p:cNvSpPr/>
          <p:nvPr/>
        </p:nvSpPr>
        <p:spPr>
          <a:xfrm>
            <a:off x="1840089" y="3027256"/>
            <a:ext cx="978967" cy="941989"/>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b="1" dirty="0" smtClean="0"/>
              <a:t>N</a:t>
            </a:r>
          </a:p>
          <a:p>
            <a:pPr algn="ctr"/>
            <a:r>
              <a:rPr lang="fr-FR" b="1" dirty="0" smtClean="0"/>
              <a:t>O        </a:t>
            </a:r>
            <a:r>
              <a:rPr lang="fr-FR" b="1" dirty="0" smtClean="0">
                <a:solidFill>
                  <a:schemeClr val="bg1"/>
                </a:solidFill>
              </a:rPr>
              <a:t>E</a:t>
            </a:r>
          </a:p>
          <a:p>
            <a:pPr algn="ctr"/>
            <a:r>
              <a:rPr lang="fr-FR" b="1" dirty="0"/>
              <a:t>S</a:t>
            </a:r>
          </a:p>
        </p:txBody>
      </p:sp>
      <p:sp>
        <p:nvSpPr>
          <p:cNvPr id="14" name="Ellipse 13"/>
          <p:cNvSpPr/>
          <p:nvPr/>
        </p:nvSpPr>
        <p:spPr>
          <a:xfrm>
            <a:off x="2185287" y="3614932"/>
            <a:ext cx="285750" cy="300038"/>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916398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53" presetClass="entr" presetSubtype="16"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anim calcmode="lin" valueType="num">
                                      <p:cBhvr>
                                        <p:cTn id="9" dur="500" fill="hold"/>
                                        <p:tgtEl>
                                          <p:spTgt spid="9"/>
                                        </p:tgtEl>
                                        <p:attrNameLst>
                                          <p:attrName>ppt_w</p:attrName>
                                        </p:attrNameLst>
                                      </p:cBhvr>
                                      <p:tavLst>
                                        <p:tav tm="0">
                                          <p:val>
                                            <p:fltVal val="0"/>
                                          </p:val>
                                        </p:tav>
                                        <p:tav tm="100000">
                                          <p:val>
                                            <p:strVal val="#ppt_w"/>
                                          </p:val>
                                        </p:tav>
                                      </p:tavLst>
                                    </p:anim>
                                    <p:anim calcmode="lin" valueType="num">
                                      <p:cBhvr>
                                        <p:cTn id="10" dur="500" fill="hold"/>
                                        <p:tgtEl>
                                          <p:spTgt spid="9"/>
                                        </p:tgtEl>
                                        <p:attrNameLst>
                                          <p:attrName>ppt_h</p:attrName>
                                        </p:attrNameLst>
                                      </p:cBhvr>
                                      <p:tavLst>
                                        <p:tav tm="0">
                                          <p:val>
                                            <p:fltVal val="0"/>
                                          </p:val>
                                        </p:tav>
                                        <p:tav tm="100000">
                                          <p:val>
                                            <p:strVal val="#ppt_h"/>
                                          </p:val>
                                        </p:tav>
                                      </p:tavLst>
                                    </p:anim>
                                    <p:animEffect transition="in" filter="fade">
                                      <p:cBhvr>
                                        <p:cTn id="11" dur="500"/>
                                        <p:tgtEl>
                                          <p:spTgt spid="9"/>
                                        </p:tgtEl>
                                      </p:cBhvr>
                                    </p:animEffect>
                                  </p:childTnLst>
                                </p:cTn>
                              </p:par>
                            </p:childTnLst>
                          </p:cTn>
                        </p:par>
                      </p:childTnLst>
                    </p:cTn>
                  </p:par>
                  <p:par>
                    <p:cTn id="12" fill="hold">
                      <p:stCondLst>
                        <p:cond delay="indefinite"/>
                      </p:stCondLst>
                      <p:childTnLst>
                        <p:par>
                          <p:cTn id="13" fill="hold">
                            <p:stCondLst>
                              <p:cond delay="0"/>
                            </p:stCondLst>
                            <p:childTnLst>
                              <p:par>
                                <p:cTn id="14" presetID="53" presetClass="entr" presetSubtype="16" fill="hold" grpId="0" nodeType="click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p:cTn id="16" dur="500" fill="hold"/>
                                        <p:tgtEl>
                                          <p:spTgt spid="12"/>
                                        </p:tgtEl>
                                        <p:attrNameLst>
                                          <p:attrName>ppt_w</p:attrName>
                                        </p:attrNameLst>
                                      </p:cBhvr>
                                      <p:tavLst>
                                        <p:tav tm="0">
                                          <p:val>
                                            <p:fltVal val="0"/>
                                          </p:val>
                                        </p:tav>
                                        <p:tav tm="100000">
                                          <p:val>
                                            <p:strVal val="#ppt_w"/>
                                          </p:val>
                                        </p:tav>
                                      </p:tavLst>
                                    </p:anim>
                                    <p:anim calcmode="lin" valueType="num">
                                      <p:cBhvr>
                                        <p:cTn id="17" dur="500" fill="hold"/>
                                        <p:tgtEl>
                                          <p:spTgt spid="12"/>
                                        </p:tgtEl>
                                        <p:attrNameLst>
                                          <p:attrName>ppt_h</p:attrName>
                                        </p:attrNameLst>
                                      </p:cBhvr>
                                      <p:tavLst>
                                        <p:tav tm="0">
                                          <p:val>
                                            <p:fltVal val="0"/>
                                          </p:val>
                                        </p:tav>
                                        <p:tav tm="100000">
                                          <p:val>
                                            <p:strVal val="#ppt_h"/>
                                          </p:val>
                                        </p:tav>
                                      </p:tavLst>
                                    </p:anim>
                                    <p:animEffect transition="in" filter="fade">
                                      <p:cBhvr>
                                        <p:cTn id="18" dur="500"/>
                                        <p:tgtEl>
                                          <p:spTgt spid="12"/>
                                        </p:tgtEl>
                                      </p:cBhvr>
                                    </p:animEffect>
                                  </p:childTnLst>
                                </p:cTn>
                              </p:par>
                              <p:par>
                                <p:cTn id="19" presetID="1" presetClass="entr" presetSubtype="0" fill="hold"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childTnLst>
                                </p:cTn>
                              </p:par>
                              <p:par>
                                <p:cTn id="25" presetID="53" presetClass="entr" presetSubtype="16" fill="hold" grpId="0" nodeType="with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p:cTn id="27" dur="500" fill="hold"/>
                                        <p:tgtEl>
                                          <p:spTgt spid="4"/>
                                        </p:tgtEl>
                                        <p:attrNameLst>
                                          <p:attrName>ppt_w</p:attrName>
                                        </p:attrNameLst>
                                      </p:cBhvr>
                                      <p:tavLst>
                                        <p:tav tm="0">
                                          <p:val>
                                            <p:fltVal val="0"/>
                                          </p:val>
                                        </p:tav>
                                        <p:tav tm="100000">
                                          <p:val>
                                            <p:strVal val="#ppt_w"/>
                                          </p:val>
                                        </p:tav>
                                      </p:tavLst>
                                    </p:anim>
                                    <p:anim calcmode="lin" valueType="num">
                                      <p:cBhvr>
                                        <p:cTn id="28" dur="500" fill="hold"/>
                                        <p:tgtEl>
                                          <p:spTgt spid="4"/>
                                        </p:tgtEl>
                                        <p:attrNameLst>
                                          <p:attrName>ppt_h</p:attrName>
                                        </p:attrNameLst>
                                      </p:cBhvr>
                                      <p:tavLst>
                                        <p:tav tm="0">
                                          <p:val>
                                            <p:fltVal val="0"/>
                                          </p:val>
                                        </p:tav>
                                        <p:tav tm="100000">
                                          <p:val>
                                            <p:strVal val="#ppt_h"/>
                                          </p:val>
                                        </p:tav>
                                      </p:tavLst>
                                    </p:anim>
                                    <p:animEffect transition="in" filter="fade">
                                      <p:cBhvr>
                                        <p:cTn id="29" dur="500"/>
                                        <p:tgtEl>
                                          <p:spTgt spid="4"/>
                                        </p:tgtEl>
                                      </p:cBhvr>
                                    </p:animEffec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6">
                                            <p:txEl>
                                              <p:pRg st="3" end="3"/>
                                            </p:txEl>
                                          </p:spTgt>
                                        </p:tgtEl>
                                        <p:attrNameLst>
                                          <p:attrName>style.visibility</p:attrName>
                                        </p:attrNameLst>
                                      </p:cBhvr>
                                      <p:to>
                                        <p:strVal val="visible"/>
                                      </p:to>
                                    </p:set>
                                  </p:childTnLst>
                                </p:cTn>
                              </p:par>
                              <p:par>
                                <p:cTn id="38" presetID="53" presetClass="entr" presetSubtype="16"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p:cTn id="40" dur="500" fill="hold"/>
                                        <p:tgtEl>
                                          <p:spTgt spid="11"/>
                                        </p:tgtEl>
                                        <p:attrNameLst>
                                          <p:attrName>ppt_w</p:attrName>
                                        </p:attrNameLst>
                                      </p:cBhvr>
                                      <p:tavLst>
                                        <p:tav tm="0">
                                          <p:val>
                                            <p:fltVal val="0"/>
                                          </p:val>
                                        </p:tav>
                                        <p:tav tm="100000">
                                          <p:val>
                                            <p:strVal val="#ppt_w"/>
                                          </p:val>
                                        </p:tav>
                                      </p:tavLst>
                                    </p:anim>
                                    <p:anim calcmode="lin" valueType="num">
                                      <p:cBhvr>
                                        <p:cTn id="41" dur="500" fill="hold"/>
                                        <p:tgtEl>
                                          <p:spTgt spid="11"/>
                                        </p:tgtEl>
                                        <p:attrNameLst>
                                          <p:attrName>ppt_h</p:attrName>
                                        </p:attrNameLst>
                                      </p:cBhvr>
                                      <p:tavLst>
                                        <p:tav tm="0">
                                          <p:val>
                                            <p:fltVal val="0"/>
                                          </p:val>
                                        </p:tav>
                                        <p:tav tm="100000">
                                          <p:val>
                                            <p:strVal val="#ppt_h"/>
                                          </p:val>
                                        </p:tav>
                                      </p:tavLst>
                                    </p:anim>
                                    <p:animEffect transition="in" filter="fade">
                                      <p:cBhvr>
                                        <p:cTn id="42" dur="500"/>
                                        <p:tgtEl>
                                          <p:spTgt spid="11"/>
                                        </p:tgtEl>
                                      </p:cBhvr>
                                    </p:animEffec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6">
                                            <p:txEl>
                                              <p:pRg st="4" end="4"/>
                                            </p:txEl>
                                          </p:spTgt>
                                        </p:tgtEl>
                                        <p:attrNameLst>
                                          <p:attrName>style.visibility</p:attrName>
                                        </p:attrNameLst>
                                      </p:cBhvr>
                                      <p:to>
                                        <p:strVal val="visible"/>
                                      </p:to>
                                    </p:set>
                                  </p:childTnLst>
                                </p:cTn>
                              </p:par>
                              <p:par>
                                <p:cTn id="47" presetID="53" presetClass="entr" presetSubtype="16" fill="hold" grpId="0" nodeType="withEffect">
                                  <p:stCondLst>
                                    <p:cond delay="0"/>
                                  </p:stCondLst>
                                  <p:childTnLst>
                                    <p:set>
                                      <p:cBhvr>
                                        <p:cTn id="48" dur="1" fill="hold">
                                          <p:stCondLst>
                                            <p:cond delay="0"/>
                                          </p:stCondLst>
                                        </p:cTn>
                                        <p:tgtEl>
                                          <p:spTgt spid="10"/>
                                        </p:tgtEl>
                                        <p:attrNameLst>
                                          <p:attrName>style.visibility</p:attrName>
                                        </p:attrNameLst>
                                      </p:cBhvr>
                                      <p:to>
                                        <p:strVal val="visible"/>
                                      </p:to>
                                    </p:set>
                                    <p:anim calcmode="lin" valueType="num">
                                      <p:cBhvr>
                                        <p:cTn id="49" dur="500" fill="hold"/>
                                        <p:tgtEl>
                                          <p:spTgt spid="10"/>
                                        </p:tgtEl>
                                        <p:attrNameLst>
                                          <p:attrName>ppt_w</p:attrName>
                                        </p:attrNameLst>
                                      </p:cBhvr>
                                      <p:tavLst>
                                        <p:tav tm="0">
                                          <p:val>
                                            <p:fltVal val="0"/>
                                          </p:val>
                                        </p:tav>
                                        <p:tav tm="100000">
                                          <p:val>
                                            <p:strVal val="#ppt_w"/>
                                          </p:val>
                                        </p:tav>
                                      </p:tavLst>
                                    </p:anim>
                                    <p:anim calcmode="lin" valueType="num">
                                      <p:cBhvr>
                                        <p:cTn id="50" dur="500" fill="hold"/>
                                        <p:tgtEl>
                                          <p:spTgt spid="10"/>
                                        </p:tgtEl>
                                        <p:attrNameLst>
                                          <p:attrName>ppt_h</p:attrName>
                                        </p:attrNameLst>
                                      </p:cBhvr>
                                      <p:tavLst>
                                        <p:tav tm="0">
                                          <p:val>
                                            <p:fltVal val="0"/>
                                          </p:val>
                                        </p:tav>
                                        <p:tav tm="100000">
                                          <p:val>
                                            <p:strVal val="#ppt_h"/>
                                          </p:val>
                                        </p:tav>
                                      </p:tavLst>
                                    </p:anim>
                                    <p:animEffect transition="in" filter="fade">
                                      <p:cBhvr>
                                        <p:cTn id="51" dur="500"/>
                                        <p:tgtEl>
                                          <p:spTgt spid="10"/>
                                        </p:tgtEl>
                                      </p:cBhvr>
                                    </p:animEffec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nodeType="clickEffect">
                                  <p:stCondLst>
                                    <p:cond delay="0"/>
                                  </p:stCondLst>
                                  <p:childTnLst>
                                    <p:set>
                                      <p:cBhvr>
                                        <p:cTn id="55"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nodeType="clickEffect">
                                  <p:stCondLst>
                                    <p:cond delay="0"/>
                                  </p:stCondLst>
                                  <p:childTnLst>
                                    <p:set>
                                      <p:cBhvr>
                                        <p:cTn id="59"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animBg="1"/>
      <p:bldP spid="10" grpId="0" animBg="1"/>
      <p:bldP spid="11" grpId="0" animBg="1"/>
      <p:bldP spid="12" grpId="0" animBg="1"/>
      <p:bldP spid="1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1 - Leçon 1</a:t>
            </a:r>
            <a:endParaRPr lang="fr-FR" sz="4000" dirty="0">
              <a:latin typeface="+mn-lt"/>
            </a:endParaRPr>
          </a:p>
        </p:txBody>
      </p:sp>
      <p:sp>
        <p:nvSpPr>
          <p:cNvPr id="3" name="Sous-titre 2"/>
          <p:cNvSpPr>
            <a:spLocks noGrp="1"/>
          </p:cNvSpPr>
          <p:nvPr>
            <p:ph type="subTitle" idx="1"/>
          </p:nvPr>
        </p:nvSpPr>
        <p:spPr>
          <a:xfrm>
            <a:off x="230659" y="848497"/>
            <a:ext cx="11640065" cy="5782961"/>
          </a:xfrm>
        </p:spPr>
        <p:txBody>
          <a:bodyPr/>
          <a:lstStyle/>
          <a:p>
            <a:r>
              <a:rPr lang="fr-FR" b="1" dirty="0" smtClean="0"/>
              <a:t>Le déroulement du jeu</a:t>
            </a:r>
          </a:p>
          <a:p>
            <a:pPr algn="l"/>
            <a:r>
              <a:rPr lang="fr-FR" sz="2400" dirty="0" smtClean="0"/>
              <a:t>	Dans </a:t>
            </a:r>
            <a:r>
              <a:rPr lang="fr-FR" sz="2400" dirty="0"/>
              <a:t>une </a:t>
            </a:r>
            <a:r>
              <a:rPr lang="fr-FR" sz="2400" dirty="0" smtClean="0"/>
              <a:t>donne, il y a deux parties :</a:t>
            </a:r>
          </a:p>
          <a:p>
            <a:pPr marL="342900" indent="-342900" algn="l">
              <a:buFont typeface="Arial" panose="020B0604020202020204" pitchFamily="34" charset="0"/>
              <a:buChar char="•"/>
            </a:pPr>
            <a:r>
              <a:rPr lang="fr-FR" b="1" dirty="0" smtClean="0"/>
              <a:t>Les enchères : </a:t>
            </a:r>
            <a:r>
              <a:rPr lang="fr-FR" dirty="0" smtClean="0"/>
              <a:t>elles permettent de déclarer un contrat</a:t>
            </a:r>
          </a:p>
          <a:p>
            <a:pPr marL="342900" indent="-342900" algn="l">
              <a:buFont typeface="Arial" panose="020B0604020202020204" pitchFamily="34" charset="0"/>
              <a:buChar char="•"/>
            </a:pPr>
            <a:r>
              <a:rPr lang="fr-FR" sz="2400" b="1" dirty="0" smtClean="0"/>
              <a:t>Le jeu de la carte </a:t>
            </a:r>
            <a:r>
              <a:rPr lang="fr-FR" sz="2400" dirty="0" smtClean="0"/>
              <a:t>: le déclarant essaie de réaliser son contrat et ses adversaires essaient de le faire chuter. Pour commencer le jeu de la carte, deux règles sont à connaître :</a:t>
            </a:r>
          </a:p>
          <a:p>
            <a:pPr algn="l"/>
            <a:r>
              <a:rPr lang="fr-FR" dirty="0" smtClean="0"/>
              <a:t>	</a:t>
            </a:r>
            <a:endParaRPr lang="fr-FR" sz="2400" dirty="0"/>
          </a:p>
          <a:p>
            <a:pPr algn="l"/>
            <a:endParaRPr lang="fr-FR" dirty="0" smtClean="0"/>
          </a:p>
          <a:p>
            <a:pPr algn="l"/>
            <a:endParaRPr lang="fr-FR" sz="1800" dirty="0"/>
          </a:p>
          <a:p>
            <a:pPr algn="l"/>
            <a:endParaRPr lang="fr-FR" sz="1800" dirty="0" smtClean="0"/>
          </a:p>
          <a:p>
            <a:pPr algn="l"/>
            <a:r>
              <a:rPr lang="fr-FR" sz="1800" dirty="0" smtClean="0"/>
              <a:t>	</a:t>
            </a:r>
          </a:p>
          <a:p>
            <a:pPr algn="l"/>
            <a:r>
              <a:rPr lang="fr-FR" dirty="0" smtClean="0"/>
              <a:t>	A partir de la deuxième levée, c’est le joueur qui a remporté la levée qui joue la première carte de la levée suivante.</a:t>
            </a:r>
            <a:endParaRPr lang="fr-FR" sz="2400" dirty="0"/>
          </a:p>
        </p:txBody>
      </p:sp>
      <p:sp>
        <p:nvSpPr>
          <p:cNvPr id="5" name="ZoneTexte 4"/>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
        <p:nvSpPr>
          <p:cNvPr id="6" name="Rectangle à coins arrondis 5"/>
          <p:cNvSpPr/>
          <p:nvPr/>
        </p:nvSpPr>
        <p:spPr>
          <a:xfrm>
            <a:off x="311390" y="3017520"/>
            <a:ext cx="11569219" cy="199644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Arial" panose="020B0604020202020204" pitchFamily="34" charset="0"/>
              <a:buChar char="•"/>
            </a:pPr>
            <a:r>
              <a:rPr lang="fr-FR" sz="2400" dirty="0">
                <a:solidFill>
                  <a:schemeClr val="tx1"/>
                </a:solidFill>
              </a:rPr>
              <a:t>C’est le joueur placé à la </a:t>
            </a:r>
            <a:r>
              <a:rPr lang="fr-FR" sz="2400" b="1" dirty="0">
                <a:solidFill>
                  <a:schemeClr val="tx1"/>
                </a:solidFill>
              </a:rPr>
              <a:t>gauche</a:t>
            </a:r>
            <a:r>
              <a:rPr lang="fr-FR" sz="2400" dirty="0">
                <a:solidFill>
                  <a:schemeClr val="tx1"/>
                </a:solidFill>
              </a:rPr>
              <a:t> du déclarant qui joue la première carte. On dit qu’il </a:t>
            </a:r>
            <a:r>
              <a:rPr lang="fr-FR" sz="2400" b="1" dirty="0">
                <a:solidFill>
                  <a:schemeClr val="tx1"/>
                </a:solidFill>
              </a:rPr>
              <a:t>entame</a:t>
            </a:r>
            <a:r>
              <a:rPr lang="fr-FR" sz="2400" dirty="0">
                <a:solidFill>
                  <a:schemeClr val="tx1"/>
                </a:solidFill>
              </a:rPr>
              <a:t>. Il sera appelé </a:t>
            </a:r>
            <a:r>
              <a:rPr lang="fr-FR" sz="2400" b="1" dirty="0">
                <a:solidFill>
                  <a:schemeClr val="tx1"/>
                </a:solidFill>
              </a:rPr>
              <a:t>l’</a:t>
            </a:r>
            <a:r>
              <a:rPr lang="fr-FR" sz="2400" b="1" dirty="0" err="1">
                <a:solidFill>
                  <a:schemeClr val="tx1"/>
                </a:solidFill>
              </a:rPr>
              <a:t>entameur</a:t>
            </a:r>
            <a:endParaRPr lang="fr-FR" sz="2400" dirty="0">
              <a:solidFill>
                <a:schemeClr val="tx1"/>
              </a:solidFill>
            </a:endParaRPr>
          </a:p>
          <a:p>
            <a:pPr marL="342900" indent="-342900">
              <a:buFont typeface="Arial" panose="020B0604020202020204" pitchFamily="34" charset="0"/>
              <a:buChar char="•"/>
            </a:pPr>
            <a:r>
              <a:rPr lang="fr-FR" sz="2400" dirty="0">
                <a:solidFill>
                  <a:schemeClr val="tx1"/>
                </a:solidFill>
              </a:rPr>
              <a:t>Dès que la carte d’entame a été jouée, le partenaire du déclarant étale son jeu, couleur par couleur, en colonnes en direction de son partenaire. Il devient le </a:t>
            </a:r>
            <a:r>
              <a:rPr lang="fr-FR" sz="2400" b="1" dirty="0">
                <a:solidFill>
                  <a:schemeClr val="tx1"/>
                </a:solidFill>
              </a:rPr>
              <a:t>mort</a:t>
            </a:r>
            <a:r>
              <a:rPr lang="fr-FR" sz="2400" dirty="0">
                <a:solidFill>
                  <a:schemeClr val="tx1"/>
                </a:solidFill>
              </a:rPr>
              <a:t>, et son rôle sera de jouer les cartes indiquées par son partenaire.</a:t>
            </a:r>
          </a:p>
        </p:txBody>
      </p:sp>
      <p:sp>
        <p:nvSpPr>
          <p:cNvPr id="7" name="Rectangle à coins arrondis 6"/>
          <p:cNvSpPr/>
          <p:nvPr/>
        </p:nvSpPr>
        <p:spPr>
          <a:xfrm>
            <a:off x="311390" y="5798149"/>
            <a:ext cx="11569219" cy="915071"/>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b="1" dirty="0">
                <a:solidFill>
                  <a:schemeClr val="tx1"/>
                </a:solidFill>
              </a:rPr>
              <a:t>Dans le jeu de la carte, il n’y a qu’une seule obligation au bridge : fournir une carte de la couleur attaquée lorsqu’on en possède.</a:t>
            </a:r>
          </a:p>
        </p:txBody>
      </p:sp>
    </p:spTree>
    <p:extLst>
      <p:ext uri="{BB962C8B-B14F-4D97-AF65-F5344CB8AC3E}">
        <p14:creationId xmlns:p14="http://schemas.microsoft.com/office/powerpoint/2010/main" val="734354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fltVal val="0"/>
                                          </p:val>
                                        </p:tav>
                                        <p:tav tm="100000">
                                          <p:val>
                                            <p:strVal val="#ppt_w"/>
                                          </p:val>
                                        </p:tav>
                                      </p:tavLst>
                                    </p:anim>
                                    <p:anim calcmode="lin" valueType="num">
                                      <p:cBhvr>
                                        <p:cTn id="26" dur="500" fill="hold"/>
                                        <p:tgtEl>
                                          <p:spTgt spid="6"/>
                                        </p:tgtEl>
                                        <p:attrNameLst>
                                          <p:attrName>ppt_h</p:attrName>
                                        </p:attrNameLst>
                                      </p:cBhvr>
                                      <p:tavLst>
                                        <p:tav tm="0">
                                          <p:val>
                                            <p:fltVal val="0"/>
                                          </p:val>
                                        </p:tav>
                                        <p:tav tm="100000">
                                          <p:val>
                                            <p:strVal val="#ppt_h"/>
                                          </p:val>
                                        </p:tav>
                                      </p:tavLst>
                                    </p:anim>
                                    <p:animEffect transition="in" filter="fade">
                                      <p:cBhvr>
                                        <p:cTn id="27" dur="500"/>
                                        <p:tgtEl>
                                          <p:spTgt spid="6"/>
                                        </p:tgtEl>
                                      </p:cBhvr>
                                    </p:animEffect>
                                  </p:childTnLst>
                                </p:cTn>
                              </p:par>
                              <p:par>
                                <p:cTn id="28" presetID="53" presetClass="entr" presetSubtype="16" fill="hold" nodeType="withEffect">
                                  <p:stCondLst>
                                    <p:cond delay="0"/>
                                  </p:stCondLst>
                                  <p:childTnLst>
                                    <p:set>
                                      <p:cBhvr>
                                        <p:cTn id="29" dur="1" fill="hold">
                                          <p:stCondLst>
                                            <p:cond delay="0"/>
                                          </p:stCondLst>
                                        </p:cTn>
                                        <p:tgtEl>
                                          <p:spTgt spid="6">
                                            <p:txEl>
                                              <p:pRg st="0" end="0"/>
                                            </p:txEl>
                                          </p:spTgt>
                                        </p:tgtEl>
                                        <p:attrNameLst>
                                          <p:attrName>style.visibility</p:attrName>
                                        </p:attrNameLst>
                                      </p:cBhvr>
                                      <p:to>
                                        <p:strVal val="visible"/>
                                      </p:to>
                                    </p:set>
                                    <p:anim calcmode="lin" valueType="num">
                                      <p:cBhvr>
                                        <p:cTn id="30" dur="500" fill="hold"/>
                                        <p:tgtEl>
                                          <p:spTgt spid="6">
                                            <p:txEl>
                                              <p:pRg st="0" end="0"/>
                                            </p:txEl>
                                          </p:spTgt>
                                        </p:tgtEl>
                                        <p:attrNameLst>
                                          <p:attrName>ppt_w</p:attrName>
                                        </p:attrNameLst>
                                      </p:cBhvr>
                                      <p:tavLst>
                                        <p:tav tm="0">
                                          <p:val>
                                            <p:fltVal val="0"/>
                                          </p:val>
                                        </p:tav>
                                        <p:tav tm="100000">
                                          <p:val>
                                            <p:strVal val="#ppt_w"/>
                                          </p:val>
                                        </p:tav>
                                      </p:tavLst>
                                    </p:anim>
                                    <p:anim calcmode="lin" valueType="num">
                                      <p:cBhvr>
                                        <p:cTn id="31" dur="500" fill="hold"/>
                                        <p:tgtEl>
                                          <p:spTgt spid="6">
                                            <p:txEl>
                                              <p:pRg st="0" end="0"/>
                                            </p:txEl>
                                          </p:spTgt>
                                        </p:tgtEl>
                                        <p:attrNameLst>
                                          <p:attrName>ppt_h</p:attrName>
                                        </p:attrNameLst>
                                      </p:cBhvr>
                                      <p:tavLst>
                                        <p:tav tm="0">
                                          <p:val>
                                            <p:fltVal val="0"/>
                                          </p:val>
                                        </p:tav>
                                        <p:tav tm="100000">
                                          <p:val>
                                            <p:strVal val="#ppt_h"/>
                                          </p:val>
                                        </p:tav>
                                      </p:tavLst>
                                    </p:anim>
                                    <p:animEffect transition="in" filter="fade">
                                      <p:cBhvr>
                                        <p:cTn id="32" dur="500"/>
                                        <p:tgtEl>
                                          <p:spTgt spid="6">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53" presetClass="entr" presetSubtype="16" fill="hold" grpId="0" nodeType="clickEffect">
                                  <p:stCondLst>
                                    <p:cond delay="0"/>
                                  </p:stCondLst>
                                  <p:childTnLst>
                                    <p:set>
                                      <p:cBhvr>
                                        <p:cTn id="44" dur="1" fill="hold">
                                          <p:stCondLst>
                                            <p:cond delay="0"/>
                                          </p:stCondLst>
                                        </p:cTn>
                                        <p:tgtEl>
                                          <p:spTgt spid="7"/>
                                        </p:tgtEl>
                                        <p:attrNameLst>
                                          <p:attrName>style.visibility</p:attrName>
                                        </p:attrNameLst>
                                      </p:cBhvr>
                                      <p:to>
                                        <p:strVal val="visible"/>
                                      </p:to>
                                    </p:set>
                                    <p:anim calcmode="lin" valueType="num">
                                      <p:cBhvr>
                                        <p:cTn id="45" dur="500" fill="hold"/>
                                        <p:tgtEl>
                                          <p:spTgt spid="7"/>
                                        </p:tgtEl>
                                        <p:attrNameLst>
                                          <p:attrName>ppt_w</p:attrName>
                                        </p:attrNameLst>
                                      </p:cBhvr>
                                      <p:tavLst>
                                        <p:tav tm="0">
                                          <p:val>
                                            <p:fltVal val="0"/>
                                          </p:val>
                                        </p:tav>
                                        <p:tav tm="100000">
                                          <p:val>
                                            <p:strVal val="#ppt_w"/>
                                          </p:val>
                                        </p:tav>
                                      </p:tavLst>
                                    </p:anim>
                                    <p:anim calcmode="lin" valueType="num">
                                      <p:cBhvr>
                                        <p:cTn id="46" dur="500" fill="hold"/>
                                        <p:tgtEl>
                                          <p:spTgt spid="7"/>
                                        </p:tgtEl>
                                        <p:attrNameLst>
                                          <p:attrName>ppt_h</p:attrName>
                                        </p:attrNameLst>
                                      </p:cBhvr>
                                      <p:tavLst>
                                        <p:tav tm="0">
                                          <p:val>
                                            <p:fltVal val="0"/>
                                          </p:val>
                                        </p:tav>
                                        <p:tav tm="100000">
                                          <p:val>
                                            <p:strVal val="#ppt_h"/>
                                          </p:val>
                                        </p:tav>
                                      </p:tavLst>
                                    </p:anim>
                                    <p:animEffect transition="in" filter="fade">
                                      <p:cBhvr>
                                        <p:cTn id="4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1 - Leçon 1</a:t>
            </a:r>
            <a:endParaRPr lang="fr-FR" sz="4000" dirty="0">
              <a:latin typeface="+mn-lt"/>
            </a:endParaRPr>
          </a:p>
        </p:txBody>
      </p:sp>
      <p:sp>
        <p:nvSpPr>
          <p:cNvPr id="3" name="Sous-titre 2"/>
          <p:cNvSpPr>
            <a:spLocks noGrp="1"/>
          </p:cNvSpPr>
          <p:nvPr>
            <p:ph type="subTitle" idx="1"/>
          </p:nvPr>
        </p:nvSpPr>
        <p:spPr>
          <a:xfrm>
            <a:off x="230659" y="848497"/>
            <a:ext cx="11640065" cy="5782961"/>
          </a:xfrm>
        </p:spPr>
        <p:txBody>
          <a:bodyPr>
            <a:normAutofit/>
          </a:bodyPr>
          <a:lstStyle/>
          <a:p>
            <a:r>
              <a:rPr lang="fr-FR" b="1" dirty="0" smtClean="0"/>
              <a:t>La distribution</a:t>
            </a:r>
          </a:p>
          <a:p>
            <a:pPr algn="l"/>
            <a:r>
              <a:rPr lang="fr-FR" dirty="0" smtClean="0"/>
              <a:t>	</a:t>
            </a:r>
          </a:p>
          <a:p>
            <a:pPr algn="l">
              <a:lnSpc>
                <a:spcPct val="100000"/>
              </a:lnSpc>
              <a:spcBef>
                <a:spcPts val="0"/>
              </a:spcBef>
              <a:defRPr/>
            </a:pPr>
            <a:r>
              <a:rPr lang="fr-FR" b="1" dirty="0" smtClean="0"/>
              <a:t>	</a:t>
            </a:r>
            <a:r>
              <a:rPr lang="fr-FR" dirty="0">
                <a:latin typeface="Segoe UI Black" pitchFamily="34" charset="0"/>
                <a:ea typeface="Segoe UI Black" pitchFamily="34" charset="0"/>
              </a:rPr>
              <a:t> </a:t>
            </a:r>
            <a:r>
              <a:rPr lang="fr-FR" b="1" dirty="0" smtClean="0"/>
              <a:t>		</a:t>
            </a:r>
          </a:p>
          <a:p>
            <a:pPr algn="l"/>
            <a:endParaRPr lang="fr-FR" dirty="0">
              <a:solidFill>
                <a:srgbClr val="00B050"/>
              </a:solidFill>
            </a:endParaRPr>
          </a:p>
        </p:txBody>
      </p:sp>
      <p:sp>
        <p:nvSpPr>
          <p:cNvPr id="4" name="ZoneTexte 3"/>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
        <p:nvSpPr>
          <p:cNvPr id="5" name="Rectangle à coins arrondis 4"/>
          <p:cNvSpPr/>
          <p:nvPr/>
        </p:nvSpPr>
        <p:spPr>
          <a:xfrm>
            <a:off x="1029730" y="1934535"/>
            <a:ext cx="1498391" cy="1450097"/>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sz="2800" b="1" dirty="0" smtClean="0"/>
              <a:t>N</a:t>
            </a:r>
          </a:p>
          <a:p>
            <a:pPr algn="ctr"/>
            <a:r>
              <a:rPr lang="fr-FR" sz="2800" b="1" dirty="0" smtClean="0"/>
              <a:t>O        E</a:t>
            </a:r>
          </a:p>
          <a:p>
            <a:pPr algn="ctr"/>
            <a:r>
              <a:rPr lang="fr-FR" sz="2800" b="1" dirty="0"/>
              <a:t>S</a:t>
            </a:r>
          </a:p>
        </p:txBody>
      </p:sp>
      <p:sp>
        <p:nvSpPr>
          <p:cNvPr id="10" name="Flèche en arc 9"/>
          <p:cNvSpPr/>
          <p:nvPr/>
        </p:nvSpPr>
        <p:spPr>
          <a:xfrm>
            <a:off x="337751" y="1194486"/>
            <a:ext cx="2899719" cy="2907956"/>
          </a:xfrm>
          <a:prstGeom prst="circularArrow">
            <a:avLst>
              <a:gd name="adj1" fmla="val 6980"/>
              <a:gd name="adj2" fmla="val 1142319"/>
              <a:gd name="adj3" fmla="val 20393961"/>
              <a:gd name="adj4" fmla="val 4378996"/>
              <a:gd name="adj5" fmla="val 9428"/>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3" name="ZoneTexte 12"/>
          <p:cNvSpPr txBox="1"/>
          <p:nvPr/>
        </p:nvSpPr>
        <p:spPr>
          <a:xfrm>
            <a:off x="3641124" y="1441622"/>
            <a:ext cx="8377881" cy="4893647"/>
          </a:xfrm>
          <a:prstGeom prst="rect">
            <a:avLst/>
          </a:prstGeom>
          <a:noFill/>
        </p:spPr>
        <p:txBody>
          <a:bodyPr wrap="square" rtlCol="0">
            <a:spAutoFit/>
          </a:bodyPr>
          <a:lstStyle/>
          <a:p>
            <a:r>
              <a:rPr lang="fr-FR" sz="2400" dirty="0" smtClean="0"/>
              <a:t>	Les </a:t>
            </a:r>
            <a:r>
              <a:rPr lang="fr-FR" sz="2400" dirty="0"/>
              <a:t>52 cartes sont distribuées dans le sens des aiguilles d’une montre</a:t>
            </a:r>
            <a:r>
              <a:rPr lang="fr-FR" sz="2400" dirty="0" smtClean="0"/>
              <a:t>.</a:t>
            </a:r>
          </a:p>
          <a:p>
            <a:endParaRPr lang="fr-FR" sz="2400" dirty="0"/>
          </a:p>
          <a:p>
            <a:endParaRPr lang="fr-FR" sz="2400" dirty="0" smtClean="0"/>
          </a:p>
          <a:p>
            <a:endParaRPr lang="fr-FR" sz="2400" dirty="0"/>
          </a:p>
          <a:p>
            <a:endParaRPr lang="fr-FR" sz="2400" dirty="0" smtClean="0"/>
          </a:p>
          <a:p>
            <a:endParaRPr lang="fr-FR" sz="2400" dirty="0"/>
          </a:p>
          <a:p>
            <a:endParaRPr lang="fr-FR" sz="2400" dirty="0" smtClean="0"/>
          </a:p>
          <a:p>
            <a:endParaRPr lang="fr-FR" sz="2400" dirty="0"/>
          </a:p>
          <a:p>
            <a:r>
              <a:rPr lang="fr-FR" sz="2400" dirty="0"/>
              <a:t>	Chaque joueur possède 13 cartes qui constituent son </a:t>
            </a:r>
            <a:r>
              <a:rPr lang="fr-FR" sz="2400" b="1" dirty="0"/>
              <a:t>jeu</a:t>
            </a:r>
            <a:r>
              <a:rPr lang="fr-FR" sz="2400" dirty="0"/>
              <a:t> (ou sa </a:t>
            </a:r>
            <a:r>
              <a:rPr lang="fr-FR" sz="2400" b="1" dirty="0"/>
              <a:t>main</a:t>
            </a:r>
            <a:r>
              <a:rPr lang="fr-FR" sz="2400" dirty="0" smtClean="0"/>
              <a:t>).</a:t>
            </a:r>
          </a:p>
          <a:p>
            <a:endParaRPr lang="fr-FR" sz="2400" dirty="0" smtClean="0"/>
          </a:p>
          <a:p>
            <a:r>
              <a:rPr lang="fr-FR" sz="2400" dirty="0" smtClean="0"/>
              <a:t>	L’ensemble </a:t>
            </a:r>
            <a:r>
              <a:rPr lang="fr-FR" sz="2400" dirty="0"/>
              <a:t>des quatre jeux est appelée une </a:t>
            </a:r>
            <a:r>
              <a:rPr lang="fr-FR" sz="2400" b="1" dirty="0"/>
              <a:t>donne</a:t>
            </a:r>
            <a:r>
              <a:rPr lang="fr-FR" sz="2400" dirty="0" smtClean="0"/>
              <a:t>.</a:t>
            </a:r>
            <a:endParaRPr lang="fr-FR" sz="2400" dirty="0"/>
          </a:p>
        </p:txBody>
      </p:sp>
      <p:pic>
        <p:nvPicPr>
          <p:cNvPr id="14" name="Image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0659" y="4171913"/>
            <a:ext cx="3211737" cy="2522261"/>
          </a:xfrm>
          <a:prstGeom prst="rect">
            <a:avLst/>
          </a:prstGeom>
        </p:spPr>
      </p:pic>
    </p:spTree>
    <p:extLst>
      <p:ext uri="{BB962C8B-B14F-4D97-AF65-F5344CB8AC3E}">
        <p14:creationId xmlns:p14="http://schemas.microsoft.com/office/powerpoint/2010/main" val="1561332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53" presetClass="entr" presetSubtype="16"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13">
                                            <p:txEl>
                                              <p:pRg st="0" end="0"/>
                                            </p:txEl>
                                          </p:spTgt>
                                        </p:tgtEl>
                                        <p:attrNameLst>
                                          <p:attrName>style.visibility</p:attrName>
                                        </p:attrNameLst>
                                      </p:cBhvr>
                                      <p:to>
                                        <p:strVal val="visible"/>
                                      </p:to>
                                    </p:set>
                                  </p:childTnLst>
                                </p:cTn>
                              </p:par>
                              <p:par>
                                <p:cTn id="18" presetID="10" presetClass="entr" presetSubtype="0"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3">
                                            <p:txEl>
                                              <p:pRg st="8" end="8"/>
                                            </p:txEl>
                                          </p:spTgt>
                                        </p:tgtEl>
                                        <p:attrNameLst>
                                          <p:attrName>style.visibility</p:attrName>
                                        </p:attrNameLst>
                                      </p:cBhvr>
                                      <p:to>
                                        <p:strVal val="visible"/>
                                      </p:to>
                                    </p:set>
                                  </p:childTnLst>
                                </p:cTn>
                              </p:par>
                              <p:par>
                                <p:cTn id="25" presetID="53" presetClass="entr" presetSubtype="16"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p:cTn id="27" dur="500" fill="hold"/>
                                        <p:tgtEl>
                                          <p:spTgt spid="14"/>
                                        </p:tgtEl>
                                        <p:attrNameLst>
                                          <p:attrName>ppt_w</p:attrName>
                                        </p:attrNameLst>
                                      </p:cBhvr>
                                      <p:tavLst>
                                        <p:tav tm="0">
                                          <p:val>
                                            <p:fltVal val="0"/>
                                          </p:val>
                                        </p:tav>
                                        <p:tav tm="100000">
                                          <p:val>
                                            <p:strVal val="#ppt_w"/>
                                          </p:val>
                                        </p:tav>
                                      </p:tavLst>
                                    </p:anim>
                                    <p:anim calcmode="lin" valueType="num">
                                      <p:cBhvr>
                                        <p:cTn id="28" dur="500" fill="hold"/>
                                        <p:tgtEl>
                                          <p:spTgt spid="14"/>
                                        </p:tgtEl>
                                        <p:attrNameLst>
                                          <p:attrName>ppt_h</p:attrName>
                                        </p:attrNameLst>
                                      </p:cBhvr>
                                      <p:tavLst>
                                        <p:tav tm="0">
                                          <p:val>
                                            <p:fltVal val="0"/>
                                          </p:val>
                                        </p:tav>
                                        <p:tav tm="100000">
                                          <p:val>
                                            <p:strVal val="#ppt_h"/>
                                          </p:val>
                                        </p:tav>
                                      </p:tavLst>
                                    </p:anim>
                                    <p:animEffect transition="in" filter="fade">
                                      <p:cBhvr>
                                        <p:cTn id="29" dur="500"/>
                                        <p:tgtEl>
                                          <p:spTgt spid="14"/>
                                        </p:tgtEl>
                                      </p:cBhvr>
                                    </p:animEffec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1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1 - Leçon 1</a:t>
            </a:r>
            <a:endParaRPr lang="fr-FR" sz="4000" dirty="0">
              <a:latin typeface="+mn-lt"/>
            </a:endParaRPr>
          </a:p>
        </p:txBody>
      </p:sp>
      <p:sp>
        <p:nvSpPr>
          <p:cNvPr id="3" name="Sous-titre 2"/>
          <p:cNvSpPr>
            <a:spLocks noGrp="1"/>
          </p:cNvSpPr>
          <p:nvPr>
            <p:ph type="subTitle" idx="1"/>
          </p:nvPr>
        </p:nvSpPr>
        <p:spPr>
          <a:xfrm>
            <a:off x="230659" y="848497"/>
            <a:ext cx="11640065" cy="5782961"/>
          </a:xfrm>
        </p:spPr>
        <p:txBody>
          <a:bodyPr/>
          <a:lstStyle/>
          <a:p>
            <a:r>
              <a:rPr lang="fr-FR" b="1" dirty="0" smtClean="0"/>
              <a:t>Les points de levées – les pénalités de chute</a:t>
            </a:r>
          </a:p>
          <a:p>
            <a:pPr algn="l"/>
            <a:r>
              <a:rPr lang="fr-FR" b="1" dirty="0" smtClean="0"/>
              <a:t>	</a:t>
            </a:r>
            <a:r>
              <a:rPr lang="fr-FR" dirty="0" smtClean="0"/>
              <a:t>A la fin du jeu, des points sont attribués à l’un ou l’autre camp suivant que le contrat est réussi ou chuté :</a:t>
            </a:r>
          </a:p>
          <a:p>
            <a:pPr algn="l"/>
            <a:endParaRPr lang="fr-FR" dirty="0"/>
          </a:p>
          <a:p>
            <a:pPr marL="342900" indent="-342900" algn="l">
              <a:buFont typeface="Arial" panose="020B0604020202020204" pitchFamily="34" charset="0"/>
              <a:buChar char="•"/>
            </a:pPr>
            <a:r>
              <a:rPr lang="fr-FR" b="1" dirty="0"/>
              <a:t>Si le contrat est réussi		</a:t>
            </a:r>
          </a:p>
          <a:p>
            <a:pPr algn="l"/>
            <a:r>
              <a:rPr lang="fr-FR" dirty="0"/>
              <a:t>Le camp du déclarant obtient </a:t>
            </a:r>
            <a:r>
              <a:rPr lang="fr-FR" dirty="0" smtClean="0"/>
              <a:t>:</a:t>
            </a:r>
          </a:p>
          <a:p>
            <a:pPr algn="l"/>
            <a:r>
              <a:rPr lang="fr-FR" sz="2400" dirty="0"/>
              <a:t>	</a:t>
            </a:r>
            <a:r>
              <a:rPr lang="fr-FR" sz="2400" dirty="0" smtClean="0"/>
              <a:t>	      pour </a:t>
            </a:r>
            <a:r>
              <a:rPr lang="fr-FR" sz="2400" dirty="0"/>
              <a:t>la première levée (à partir de la septième)</a:t>
            </a:r>
          </a:p>
          <a:p>
            <a:pPr lvl="1" algn="l"/>
            <a:r>
              <a:rPr lang="fr-FR" sz="2400" dirty="0" smtClean="0"/>
              <a:t>		</a:t>
            </a:r>
            <a:r>
              <a:rPr lang="fr-FR" sz="2400" dirty="0"/>
              <a:t> </a:t>
            </a:r>
            <a:r>
              <a:rPr lang="fr-FR" sz="2400" dirty="0" smtClean="0"/>
              <a:t>     pour </a:t>
            </a:r>
            <a:r>
              <a:rPr lang="fr-FR" sz="2400" dirty="0"/>
              <a:t>les suivantes</a:t>
            </a:r>
          </a:p>
          <a:p>
            <a:pPr algn="l"/>
            <a:endParaRPr lang="fr-FR" dirty="0"/>
          </a:p>
          <a:p>
            <a:pPr marL="342900" indent="-342900" algn="l">
              <a:buFont typeface="Arial" panose="020B0604020202020204" pitchFamily="34" charset="0"/>
              <a:buChar char="•"/>
            </a:pPr>
            <a:r>
              <a:rPr lang="fr-FR" b="1" dirty="0"/>
              <a:t>Si le contrat est chuté</a:t>
            </a:r>
          </a:p>
          <a:p>
            <a:pPr algn="l"/>
            <a:r>
              <a:rPr lang="fr-FR" dirty="0"/>
              <a:t>Le camp de la défense marque </a:t>
            </a:r>
            <a:r>
              <a:rPr lang="fr-FR" dirty="0" smtClean="0"/>
              <a:t>                       par </a:t>
            </a:r>
            <a:r>
              <a:rPr lang="fr-FR" dirty="0"/>
              <a:t>levée de chute</a:t>
            </a:r>
          </a:p>
        </p:txBody>
      </p:sp>
      <p:sp>
        <p:nvSpPr>
          <p:cNvPr id="4" name="ZoneTexte 3"/>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
        <p:nvSpPr>
          <p:cNvPr id="5" name="Rectangle à coins arrondis 4"/>
          <p:cNvSpPr/>
          <p:nvPr/>
        </p:nvSpPr>
        <p:spPr>
          <a:xfrm>
            <a:off x="976922" y="3430955"/>
            <a:ext cx="1484924" cy="3673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tx1"/>
                </a:solidFill>
              </a:rPr>
              <a:t>40 points</a:t>
            </a:r>
          </a:p>
        </p:txBody>
      </p:sp>
      <p:sp>
        <p:nvSpPr>
          <p:cNvPr id="6" name="Rectangle à coins arrondis 5"/>
          <p:cNvSpPr/>
          <p:nvPr/>
        </p:nvSpPr>
        <p:spPr>
          <a:xfrm>
            <a:off x="976922" y="3825632"/>
            <a:ext cx="1484924" cy="3673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tx1"/>
                </a:solidFill>
              </a:rPr>
              <a:t>3</a:t>
            </a:r>
            <a:r>
              <a:rPr lang="fr-FR" sz="2400" b="1" dirty="0" smtClean="0">
                <a:solidFill>
                  <a:schemeClr val="tx1"/>
                </a:solidFill>
              </a:rPr>
              <a:t>0 </a:t>
            </a:r>
            <a:r>
              <a:rPr lang="fr-FR" sz="2400" b="1" dirty="0">
                <a:solidFill>
                  <a:schemeClr val="tx1"/>
                </a:solidFill>
              </a:rPr>
              <a:t>points</a:t>
            </a:r>
          </a:p>
        </p:txBody>
      </p:sp>
      <p:sp>
        <p:nvSpPr>
          <p:cNvPr id="7" name="Rectangle à coins arrondis 6"/>
          <p:cNvSpPr/>
          <p:nvPr/>
        </p:nvSpPr>
        <p:spPr>
          <a:xfrm>
            <a:off x="4169506" y="5228494"/>
            <a:ext cx="1484924" cy="3673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50 points</a:t>
            </a:r>
            <a:endParaRPr lang="fr-FR" sz="2400" b="1" dirty="0">
              <a:solidFill>
                <a:schemeClr val="tx1"/>
              </a:solidFill>
            </a:endParaRPr>
          </a:p>
        </p:txBody>
      </p:sp>
    </p:spTree>
    <p:extLst>
      <p:ext uri="{BB962C8B-B14F-4D97-AF65-F5344CB8AC3E}">
        <p14:creationId xmlns:p14="http://schemas.microsoft.com/office/powerpoint/2010/main" val="4086464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par>
                                <p:cTn id="25" presetID="53" presetClass="entr" presetSubtype="16"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fltVal val="0"/>
                                          </p:val>
                                        </p:tav>
                                        <p:tav tm="100000">
                                          <p:val>
                                            <p:strVal val="#ppt_w"/>
                                          </p:val>
                                        </p:tav>
                                      </p:tavLst>
                                    </p:anim>
                                    <p:anim calcmode="lin" valueType="num">
                                      <p:cBhvr>
                                        <p:cTn id="28" dur="500" fill="hold"/>
                                        <p:tgtEl>
                                          <p:spTgt spid="5"/>
                                        </p:tgtEl>
                                        <p:attrNameLst>
                                          <p:attrName>ppt_h</p:attrName>
                                        </p:attrNameLst>
                                      </p:cBhvr>
                                      <p:tavLst>
                                        <p:tav tm="0">
                                          <p:val>
                                            <p:fltVal val="0"/>
                                          </p:val>
                                        </p:tav>
                                        <p:tav tm="100000">
                                          <p:val>
                                            <p:strVal val="#ppt_h"/>
                                          </p:val>
                                        </p:tav>
                                      </p:tavLst>
                                    </p:anim>
                                    <p:animEffect transition="in" filter="fade">
                                      <p:cBhvr>
                                        <p:cTn id="29" dur="500"/>
                                        <p:tgtEl>
                                          <p:spTgt spid="5"/>
                                        </p:tgtEl>
                                      </p:cBhvr>
                                    </p:animEffec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3">
                                            <p:txEl>
                                              <p:pRg st="6" end="6"/>
                                            </p:txEl>
                                          </p:spTgt>
                                        </p:tgtEl>
                                        <p:attrNameLst>
                                          <p:attrName>style.visibility</p:attrName>
                                        </p:attrNameLst>
                                      </p:cBhvr>
                                      <p:to>
                                        <p:strVal val="visible"/>
                                      </p:to>
                                    </p:set>
                                  </p:childTnLst>
                                </p:cTn>
                              </p:par>
                              <p:par>
                                <p:cTn id="34" presetID="53" presetClass="entr" presetSubtype="16" fill="hold" grpId="0" nodeType="with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p:cTn id="36" dur="500" fill="hold"/>
                                        <p:tgtEl>
                                          <p:spTgt spid="6"/>
                                        </p:tgtEl>
                                        <p:attrNameLst>
                                          <p:attrName>ppt_w</p:attrName>
                                        </p:attrNameLst>
                                      </p:cBhvr>
                                      <p:tavLst>
                                        <p:tav tm="0">
                                          <p:val>
                                            <p:fltVal val="0"/>
                                          </p:val>
                                        </p:tav>
                                        <p:tav tm="100000">
                                          <p:val>
                                            <p:strVal val="#ppt_w"/>
                                          </p:val>
                                        </p:tav>
                                      </p:tavLst>
                                    </p:anim>
                                    <p:anim calcmode="lin" valueType="num">
                                      <p:cBhvr>
                                        <p:cTn id="37" dur="500" fill="hold"/>
                                        <p:tgtEl>
                                          <p:spTgt spid="6"/>
                                        </p:tgtEl>
                                        <p:attrNameLst>
                                          <p:attrName>ppt_h</p:attrName>
                                        </p:attrNameLst>
                                      </p:cBhvr>
                                      <p:tavLst>
                                        <p:tav tm="0">
                                          <p:val>
                                            <p:fltVal val="0"/>
                                          </p:val>
                                        </p:tav>
                                        <p:tav tm="100000">
                                          <p:val>
                                            <p:strVal val="#ppt_h"/>
                                          </p:val>
                                        </p:tav>
                                      </p:tavLst>
                                    </p:anim>
                                    <p:animEffect transition="in" filter="fade">
                                      <p:cBhvr>
                                        <p:cTn id="38" dur="500"/>
                                        <p:tgtEl>
                                          <p:spTgt spid="6"/>
                                        </p:tgtEl>
                                      </p:cBhvr>
                                    </p:animEffec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childTnLst>
                                </p:cTn>
                              </p:par>
                              <p:par>
                                <p:cTn id="47" presetID="53" presetClass="entr" presetSubtype="16" fill="hold" grpId="0" nodeType="with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p:cTn id="49" dur="500" fill="hold"/>
                                        <p:tgtEl>
                                          <p:spTgt spid="7"/>
                                        </p:tgtEl>
                                        <p:attrNameLst>
                                          <p:attrName>ppt_w</p:attrName>
                                        </p:attrNameLst>
                                      </p:cBhvr>
                                      <p:tavLst>
                                        <p:tav tm="0">
                                          <p:val>
                                            <p:fltVal val="0"/>
                                          </p:val>
                                        </p:tav>
                                        <p:tav tm="100000">
                                          <p:val>
                                            <p:strVal val="#ppt_w"/>
                                          </p:val>
                                        </p:tav>
                                      </p:tavLst>
                                    </p:anim>
                                    <p:anim calcmode="lin" valueType="num">
                                      <p:cBhvr>
                                        <p:cTn id="50" dur="500" fill="hold"/>
                                        <p:tgtEl>
                                          <p:spTgt spid="7"/>
                                        </p:tgtEl>
                                        <p:attrNameLst>
                                          <p:attrName>ppt_h</p:attrName>
                                        </p:attrNameLst>
                                      </p:cBhvr>
                                      <p:tavLst>
                                        <p:tav tm="0">
                                          <p:val>
                                            <p:fltVal val="0"/>
                                          </p:val>
                                        </p:tav>
                                        <p:tav tm="100000">
                                          <p:val>
                                            <p:strVal val="#ppt_h"/>
                                          </p:val>
                                        </p:tav>
                                      </p:tavLst>
                                    </p:anim>
                                    <p:animEffect transition="in" filter="fade">
                                      <p:cBhvr>
                                        <p:cTn id="5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1 - Leçon 1</a:t>
            </a:r>
            <a:endParaRPr lang="fr-FR" sz="4000" dirty="0">
              <a:latin typeface="+mn-lt"/>
            </a:endParaRPr>
          </a:p>
        </p:txBody>
      </p:sp>
      <p:sp>
        <p:nvSpPr>
          <p:cNvPr id="3" name="Sous-titre 2"/>
          <p:cNvSpPr>
            <a:spLocks noGrp="1"/>
          </p:cNvSpPr>
          <p:nvPr>
            <p:ph type="subTitle" idx="1"/>
          </p:nvPr>
        </p:nvSpPr>
        <p:spPr>
          <a:xfrm>
            <a:off x="164756" y="848498"/>
            <a:ext cx="11640065" cy="5782961"/>
          </a:xfrm>
        </p:spPr>
        <p:txBody>
          <a:bodyPr>
            <a:normAutofit/>
          </a:bodyPr>
          <a:lstStyle/>
          <a:p>
            <a:r>
              <a:rPr lang="fr-FR" b="1" dirty="0" smtClean="0"/>
              <a:t>La distribution</a:t>
            </a:r>
          </a:p>
          <a:p>
            <a:pPr algn="l"/>
            <a:r>
              <a:rPr lang="fr-FR" dirty="0" smtClean="0"/>
              <a:t>	</a:t>
            </a:r>
          </a:p>
          <a:p>
            <a:pPr algn="l">
              <a:lnSpc>
                <a:spcPct val="100000"/>
              </a:lnSpc>
              <a:spcBef>
                <a:spcPts val="0"/>
              </a:spcBef>
              <a:defRPr/>
            </a:pPr>
            <a:r>
              <a:rPr lang="fr-FR" b="1" dirty="0" smtClean="0"/>
              <a:t>	</a:t>
            </a:r>
            <a:r>
              <a:rPr lang="fr-FR" dirty="0">
                <a:latin typeface="Segoe UI Black" pitchFamily="34" charset="0"/>
                <a:ea typeface="Segoe UI Black" pitchFamily="34" charset="0"/>
              </a:rPr>
              <a:t> </a:t>
            </a:r>
            <a:r>
              <a:rPr lang="fr-FR" b="1" dirty="0" smtClean="0"/>
              <a:t>		</a:t>
            </a:r>
          </a:p>
          <a:p>
            <a:pPr algn="l"/>
            <a:endParaRPr lang="fr-FR" dirty="0">
              <a:solidFill>
                <a:srgbClr val="00B050"/>
              </a:solidFill>
            </a:endParaRPr>
          </a:p>
        </p:txBody>
      </p:sp>
      <p:sp>
        <p:nvSpPr>
          <p:cNvPr id="4" name="ZoneTexte 3"/>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
        <p:nvSpPr>
          <p:cNvPr id="13" name="ZoneTexte 12"/>
          <p:cNvSpPr txBox="1"/>
          <p:nvPr/>
        </p:nvSpPr>
        <p:spPr>
          <a:xfrm>
            <a:off x="238896" y="1207500"/>
            <a:ext cx="9761839" cy="4524315"/>
          </a:xfrm>
          <a:prstGeom prst="rect">
            <a:avLst/>
          </a:prstGeom>
          <a:noFill/>
        </p:spPr>
        <p:txBody>
          <a:bodyPr wrap="square" rtlCol="0">
            <a:spAutoFit/>
          </a:bodyPr>
          <a:lstStyle/>
          <a:p>
            <a:r>
              <a:rPr lang="fr-FR" sz="2400" dirty="0" smtClean="0"/>
              <a:t>	Les </a:t>
            </a:r>
            <a:r>
              <a:rPr lang="fr-FR" sz="2400" dirty="0"/>
              <a:t>52 cartes qui viennent d’être distribuées sont réparties en quatre couleurs </a:t>
            </a:r>
            <a:r>
              <a:rPr lang="fr-FR" sz="2400" dirty="0" smtClean="0"/>
              <a:t>:</a:t>
            </a:r>
            <a:endParaRPr lang="fr-FR" sz="2400" b="1" dirty="0" smtClean="0"/>
          </a:p>
          <a:p>
            <a:endParaRPr lang="fr-FR" sz="2400" dirty="0" smtClean="0"/>
          </a:p>
          <a:p>
            <a:endParaRPr lang="fr-FR" sz="2400" dirty="0" smtClean="0"/>
          </a:p>
          <a:p>
            <a:r>
              <a:rPr lang="fr-FR" sz="2400" dirty="0"/>
              <a:t>	L’ordre des cartes est le même qu’à la bataille, de l’As au 2. </a:t>
            </a:r>
          </a:p>
          <a:p>
            <a:r>
              <a:rPr lang="fr-FR" sz="2400" dirty="0"/>
              <a:t>	</a:t>
            </a:r>
            <a:r>
              <a:rPr lang="fr-FR" sz="2400" dirty="0" smtClean="0"/>
              <a:t>Les </a:t>
            </a:r>
            <a:r>
              <a:rPr lang="fr-FR" sz="2400" dirty="0"/>
              <a:t>cinq plus grosses cartes (</a:t>
            </a:r>
            <a:r>
              <a:rPr lang="fr-FR" sz="2400" b="1" dirty="0"/>
              <a:t>As, Roi, Dame, Valet et 10</a:t>
            </a:r>
            <a:r>
              <a:rPr lang="fr-FR" sz="2400" dirty="0"/>
              <a:t>) sont appelées </a:t>
            </a:r>
            <a:r>
              <a:rPr lang="fr-FR" sz="2400" b="1" dirty="0"/>
              <a:t>honneurs</a:t>
            </a:r>
            <a:r>
              <a:rPr lang="fr-FR" sz="2400" dirty="0" smtClean="0"/>
              <a:t>.</a:t>
            </a:r>
          </a:p>
          <a:p>
            <a:endParaRPr lang="fr-FR" sz="2400" dirty="0" smtClean="0"/>
          </a:p>
          <a:p>
            <a:endParaRPr lang="fr-FR" sz="2400" dirty="0"/>
          </a:p>
          <a:p>
            <a:endParaRPr lang="fr-FR" sz="2400" dirty="0" smtClean="0"/>
          </a:p>
          <a:p>
            <a:r>
              <a:rPr lang="fr-FR" sz="2400" dirty="0"/>
              <a:t>	Dans chaque couleur, il y a cinq honneurs et huit petites </a:t>
            </a:r>
            <a:r>
              <a:rPr lang="fr-FR" sz="2400" dirty="0" smtClean="0"/>
              <a:t>cartes :</a:t>
            </a:r>
          </a:p>
          <a:p>
            <a:endParaRPr lang="fr-FR" sz="2400" dirty="0"/>
          </a:p>
        </p:txBody>
      </p:sp>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06976" y="668737"/>
            <a:ext cx="1267609" cy="5363767"/>
          </a:xfrm>
          <a:prstGeom prst="rect">
            <a:avLst/>
          </a:prstGeom>
        </p:spPr>
      </p:pic>
      <p:sp>
        <p:nvSpPr>
          <p:cNvPr id="9" name="Rectangle à coins arrondis 8"/>
          <p:cNvSpPr/>
          <p:nvPr/>
        </p:nvSpPr>
        <p:spPr>
          <a:xfrm>
            <a:off x="443366" y="2120979"/>
            <a:ext cx="1669905" cy="41524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Pique   </a:t>
            </a:r>
            <a:r>
              <a:rPr lang="fr-FR" sz="2400" b="1" dirty="0" smtClean="0">
                <a:solidFill>
                  <a:schemeClr val="tx1"/>
                </a:solidFill>
                <a:latin typeface="Segoe UI Black" pitchFamily="34" charset="0"/>
                <a:ea typeface="Segoe UI Black" pitchFamily="34" charset="0"/>
              </a:rPr>
              <a:t>♠</a:t>
            </a:r>
            <a:r>
              <a:rPr lang="fr-FR" sz="2400" b="1" dirty="0" smtClean="0">
                <a:solidFill>
                  <a:schemeClr val="tx1"/>
                </a:solidFill>
              </a:rPr>
              <a:t> </a:t>
            </a:r>
            <a:endParaRPr lang="fr-FR" sz="2400" b="1" dirty="0">
              <a:solidFill>
                <a:schemeClr val="tx1"/>
              </a:solidFill>
            </a:endParaRPr>
          </a:p>
        </p:txBody>
      </p:sp>
      <p:sp>
        <p:nvSpPr>
          <p:cNvPr id="10" name="Rectangle à coins arrondis 9"/>
          <p:cNvSpPr/>
          <p:nvPr/>
        </p:nvSpPr>
        <p:spPr>
          <a:xfrm>
            <a:off x="2678063" y="2120979"/>
            <a:ext cx="1669905" cy="41524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Cœur   </a:t>
            </a:r>
            <a:r>
              <a:rPr lang="fr-FR" sz="2400" b="1" dirty="0" smtClean="0">
                <a:solidFill>
                  <a:srgbClr val="FF0000"/>
                </a:solidFill>
                <a:latin typeface="Segoe UI Black" pitchFamily="34" charset="0"/>
                <a:ea typeface="Segoe UI Black" pitchFamily="34" charset="0"/>
              </a:rPr>
              <a:t>♥</a:t>
            </a:r>
            <a:r>
              <a:rPr lang="fr-FR" sz="2400" b="1" dirty="0" smtClean="0">
                <a:solidFill>
                  <a:schemeClr val="tx1"/>
                </a:solidFill>
              </a:rPr>
              <a:t> </a:t>
            </a:r>
            <a:endParaRPr lang="fr-FR" sz="2400" b="1" dirty="0">
              <a:solidFill>
                <a:schemeClr val="tx1"/>
              </a:solidFill>
            </a:endParaRPr>
          </a:p>
        </p:txBody>
      </p:sp>
      <p:sp>
        <p:nvSpPr>
          <p:cNvPr id="11" name="Rectangle à coins arrondis 10"/>
          <p:cNvSpPr/>
          <p:nvPr/>
        </p:nvSpPr>
        <p:spPr>
          <a:xfrm>
            <a:off x="5039347" y="2120979"/>
            <a:ext cx="1669905" cy="41524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Carreau </a:t>
            </a:r>
            <a:r>
              <a:rPr lang="fr-FR" sz="2400" b="1" dirty="0" smtClean="0">
                <a:solidFill>
                  <a:srgbClr val="FFC000"/>
                </a:solidFill>
                <a:latin typeface="Segoe UI Black" pitchFamily="34" charset="0"/>
                <a:ea typeface="Segoe UI Black" pitchFamily="34" charset="0"/>
              </a:rPr>
              <a:t>♦</a:t>
            </a:r>
            <a:endParaRPr lang="fr-FR" sz="2400" b="1" dirty="0">
              <a:solidFill>
                <a:schemeClr val="tx1"/>
              </a:solidFill>
            </a:endParaRPr>
          </a:p>
        </p:txBody>
      </p:sp>
      <p:sp>
        <p:nvSpPr>
          <p:cNvPr id="12" name="Rectangle à coins arrondis 11"/>
          <p:cNvSpPr/>
          <p:nvPr/>
        </p:nvSpPr>
        <p:spPr>
          <a:xfrm>
            <a:off x="7230443" y="2120979"/>
            <a:ext cx="1669905" cy="41524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Trèfle   </a:t>
            </a:r>
            <a:r>
              <a:rPr lang="fr-FR" sz="2400" b="1" dirty="0">
                <a:solidFill>
                  <a:srgbClr val="00B050"/>
                </a:solidFill>
                <a:latin typeface="Segoe UI Black" pitchFamily="34" charset="0"/>
                <a:ea typeface="Segoe UI Black" pitchFamily="34" charset="0"/>
              </a:rPr>
              <a:t>♣</a:t>
            </a:r>
            <a:endParaRPr lang="fr-FR" sz="2400" b="1" dirty="0"/>
          </a:p>
        </p:txBody>
      </p:sp>
      <p:pic>
        <p:nvPicPr>
          <p:cNvPr id="7" name="Imag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22544" y="3469657"/>
            <a:ext cx="1450848" cy="1444752"/>
          </a:xfrm>
          <a:prstGeom prst="rect">
            <a:avLst/>
          </a:prstGeom>
        </p:spPr>
      </p:pic>
      <p:pic>
        <p:nvPicPr>
          <p:cNvPr id="14" name="Imag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72947" y="5311393"/>
            <a:ext cx="1298448" cy="1072896"/>
          </a:xfrm>
          <a:prstGeom prst="rect">
            <a:avLst/>
          </a:prstGeom>
        </p:spPr>
      </p:pic>
      <p:pic>
        <p:nvPicPr>
          <p:cNvPr id="15" name="Image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23900" y="5311393"/>
            <a:ext cx="1664208" cy="1072896"/>
          </a:xfrm>
          <a:prstGeom prst="rect">
            <a:avLst/>
          </a:prstGeom>
        </p:spPr>
      </p:pic>
    </p:spTree>
    <p:extLst>
      <p:ext uri="{BB962C8B-B14F-4D97-AF65-F5344CB8AC3E}">
        <p14:creationId xmlns:p14="http://schemas.microsoft.com/office/powerpoint/2010/main" val="1111513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3" presetClass="entr" presetSubtype="16"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500" fill="hold"/>
                                        <p:tgtEl>
                                          <p:spTgt spid="9"/>
                                        </p:tgtEl>
                                        <p:attrNameLst>
                                          <p:attrName>ppt_w</p:attrName>
                                        </p:attrNameLst>
                                      </p:cBhvr>
                                      <p:tavLst>
                                        <p:tav tm="0">
                                          <p:val>
                                            <p:fltVal val="0"/>
                                          </p:val>
                                        </p:tav>
                                        <p:tav tm="100000">
                                          <p:val>
                                            <p:strVal val="#ppt_w"/>
                                          </p:val>
                                        </p:tav>
                                      </p:tavLst>
                                    </p:anim>
                                    <p:anim calcmode="lin" valueType="num">
                                      <p:cBhvr>
                                        <p:cTn id="12" dur="500" fill="hold"/>
                                        <p:tgtEl>
                                          <p:spTgt spid="9"/>
                                        </p:tgtEl>
                                        <p:attrNameLst>
                                          <p:attrName>ppt_h</p:attrName>
                                        </p:attrNameLst>
                                      </p:cBhvr>
                                      <p:tavLst>
                                        <p:tav tm="0">
                                          <p:val>
                                            <p:fltVal val="0"/>
                                          </p:val>
                                        </p:tav>
                                        <p:tav tm="100000">
                                          <p:val>
                                            <p:strVal val="#ppt_h"/>
                                          </p:val>
                                        </p:tav>
                                      </p:tavLst>
                                    </p:anim>
                                    <p:animEffect transition="in" filter="fade">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fltVal val="0"/>
                                          </p:val>
                                        </p:tav>
                                        <p:tav tm="100000">
                                          <p:val>
                                            <p:strVal val="#ppt_h"/>
                                          </p:val>
                                        </p:tav>
                                      </p:tavLst>
                                    </p:anim>
                                    <p:animEffect transition="in" filter="fade">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3">
                                            <p:txEl>
                                              <p:pRg st="3" end="3"/>
                                            </p:txEl>
                                          </p:spTgt>
                                        </p:tgtEl>
                                        <p:attrNameLst>
                                          <p:attrName>style.visibility</p:attrName>
                                        </p:attrNameLst>
                                      </p:cBhvr>
                                      <p:to>
                                        <p:strVal val="visible"/>
                                      </p:to>
                                    </p:set>
                                  </p:childTnLst>
                                </p:cTn>
                              </p:par>
                              <p:par>
                                <p:cTn id="39" presetID="10" presetClass="entr" presetSubtype="0" fill="hold" nodeType="with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fade">
                                      <p:cBhvr>
                                        <p:cTn id="41" dur="500"/>
                                        <p:tgtEl>
                                          <p:spTgt spid="5"/>
                                        </p:tgtEl>
                                      </p:cBhvr>
                                    </p:animEffec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nodeType="clickEffect">
                                  <p:stCondLst>
                                    <p:cond delay="0"/>
                                  </p:stCondLst>
                                  <p:childTnLst>
                                    <p:set>
                                      <p:cBhvr>
                                        <p:cTn id="45"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53" presetClass="entr" presetSubtype="16" fill="hold" nodeType="clickEffect">
                                  <p:stCondLst>
                                    <p:cond delay="0"/>
                                  </p:stCondLst>
                                  <p:childTnLst>
                                    <p:set>
                                      <p:cBhvr>
                                        <p:cTn id="49" dur="1" fill="hold">
                                          <p:stCondLst>
                                            <p:cond delay="0"/>
                                          </p:stCondLst>
                                        </p:cTn>
                                        <p:tgtEl>
                                          <p:spTgt spid="7"/>
                                        </p:tgtEl>
                                        <p:attrNameLst>
                                          <p:attrName>style.visibility</p:attrName>
                                        </p:attrNameLst>
                                      </p:cBhvr>
                                      <p:to>
                                        <p:strVal val="visible"/>
                                      </p:to>
                                    </p:set>
                                    <p:anim calcmode="lin" valueType="num">
                                      <p:cBhvr>
                                        <p:cTn id="50" dur="500" fill="hold"/>
                                        <p:tgtEl>
                                          <p:spTgt spid="7"/>
                                        </p:tgtEl>
                                        <p:attrNameLst>
                                          <p:attrName>ppt_w</p:attrName>
                                        </p:attrNameLst>
                                      </p:cBhvr>
                                      <p:tavLst>
                                        <p:tav tm="0">
                                          <p:val>
                                            <p:fltVal val="0"/>
                                          </p:val>
                                        </p:tav>
                                        <p:tav tm="100000">
                                          <p:val>
                                            <p:strVal val="#ppt_w"/>
                                          </p:val>
                                        </p:tav>
                                      </p:tavLst>
                                    </p:anim>
                                    <p:anim calcmode="lin" valueType="num">
                                      <p:cBhvr>
                                        <p:cTn id="51" dur="500" fill="hold"/>
                                        <p:tgtEl>
                                          <p:spTgt spid="7"/>
                                        </p:tgtEl>
                                        <p:attrNameLst>
                                          <p:attrName>ppt_h</p:attrName>
                                        </p:attrNameLst>
                                      </p:cBhvr>
                                      <p:tavLst>
                                        <p:tav tm="0">
                                          <p:val>
                                            <p:fltVal val="0"/>
                                          </p:val>
                                        </p:tav>
                                        <p:tav tm="100000">
                                          <p:val>
                                            <p:strVal val="#ppt_h"/>
                                          </p:val>
                                        </p:tav>
                                      </p:tavLst>
                                    </p:anim>
                                    <p:animEffect transition="in" filter="fade">
                                      <p:cBhvr>
                                        <p:cTn id="52" dur="500"/>
                                        <p:tgtEl>
                                          <p:spTgt spid="7"/>
                                        </p:tgtEl>
                                      </p:cBhvr>
                                    </p:animEffec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13">
                                            <p:txEl>
                                              <p:pRg st="8" end="8"/>
                                            </p:txEl>
                                          </p:spTgt>
                                        </p:tgtEl>
                                        <p:attrNameLst>
                                          <p:attrName>style.visibility</p:attrName>
                                        </p:attrNameLst>
                                      </p:cBhvr>
                                      <p:to>
                                        <p:strVal val="visible"/>
                                      </p:to>
                                    </p:set>
                                  </p:childTnLst>
                                </p:cTn>
                              </p:par>
                              <p:par>
                                <p:cTn id="57" presetID="53" presetClass="entr" presetSubtype="16" fill="hold" nodeType="withEffect">
                                  <p:stCondLst>
                                    <p:cond delay="0"/>
                                  </p:stCondLst>
                                  <p:childTnLst>
                                    <p:set>
                                      <p:cBhvr>
                                        <p:cTn id="58" dur="1" fill="hold">
                                          <p:stCondLst>
                                            <p:cond delay="0"/>
                                          </p:stCondLst>
                                        </p:cTn>
                                        <p:tgtEl>
                                          <p:spTgt spid="14"/>
                                        </p:tgtEl>
                                        <p:attrNameLst>
                                          <p:attrName>style.visibility</p:attrName>
                                        </p:attrNameLst>
                                      </p:cBhvr>
                                      <p:to>
                                        <p:strVal val="visible"/>
                                      </p:to>
                                    </p:set>
                                    <p:anim calcmode="lin" valueType="num">
                                      <p:cBhvr>
                                        <p:cTn id="59" dur="500" fill="hold"/>
                                        <p:tgtEl>
                                          <p:spTgt spid="14"/>
                                        </p:tgtEl>
                                        <p:attrNameLst>
                                          <p:attrName>ppt_w</p:attrName>
                                        </p:attrNameLst>
                                      </p:cBhvr>
                                      <p:tavLst>
                                        <p:tav tm="0">
                                          <p:val>
                                            <p:fltVal val="0"/>
                                          </p:val>
                                        </p:tav>
                                        <p:tav tm="100000">
                                          <p:val>
                                            <p:strVal val="#ppt_w"/>
                                          </p:val>
                                        </p:tav>
                                      </p:tavLst>
                                    </p:anim>
                                    <p:anim calcmode="lin" valueType="num">
                                      <p:cBhvr>
                                        <p:cTn id="60" dur="500" fill="hold"/>
                                        <p:tgtEl>
                                          <p:spTgt spid="14"/>
                                        </p:tgtEl>
                                        <p:attrNameLst>
                                          <p:attrName>ppt_h</p:attrName>
                                        </p:attrNameLst>
                                      </p:cBhvr>
                                      <p:tavLst>
                                        <p:tav tm="0">
                                          <p:val>
                                            <p:fltVal val="0"/>
                                          </p:val>
                                        </p:tav>
                                        <p:tav tm="100000">
                                          <p:val>
                                            <p:strVal val="#ppt_h"/>
                                          </p:val>
                                        </p:tav>
                                      </p:tavLst>
                                    </p:anim>
                                    <p:animEffect transition="in" filter="fade">
                                      <p:cBhvr>
                                        <p:cTn id="61" dur="500"/>
                                        <p:tgtEl>
                                          <p:spTgt spid="14"/>
                                        </p:tgtEl>
                                      </p:cBhvr>
                                    </p:animEffect>
                                  </p:childTnLst>
                                </p:cTn>
                              </p:par>
                              <p:par>
                                <p:cTn id="62" presetID="53" presetClass="entr" presetSubtype="16" fill="hold" nodeType="withEffect">
                                  <p:stCondLst>
                                    <p:cond delay="0"/>
                                  </p:stCondLst>
                                  <p:childTnLst>
                                    <p:set>
                                      <p:cBhvr>
                                        <p:cTn id="63" dur="1" fill="hold">
                                          <p:stCondLst>
                                            <p:cond delay="0"/>
                                          </p:stCondLst>
                                        </p:cTn>
                                        <p:tgtEl>
                                          <p:spTgt spid="15"/>
                                        </p:tgtEl>
                                        <p:attrNameLst>
                                          <p:attrName>style.visibility</p:attrName>
                                        </p:attrNameLst>
                                      </p:cBhvr>
                                      <p:to>
                                        <p:strVal val="visible"/>
                                      </p:to>
                                    </p:set>
                                    <p:anim calcmode="lin" valueType="num">
                                      <p:cBhvr>
                                        <p:cTn id="64" dur="500" fill="hold"/>
                                        <p:tgtEl>
                                          <p:spTgt spid="15"/>
                                        </p:tgtEl>
                                        <p:attrNameLst>
                                          <p:attrName>ppt_w</p:attrName>
                                        </p:attrNameLst>
                                      </p:cBhvr>
                                      <p:tavLst>
                                        <p:tav tm="0">
                                          <p:val>
                                            <p:fltVal val="0"/>
                                          </p:val>
                                        </p:tav>
                                        <p:tav tm="100000">
                                          <p:val>
                                            <p:strVal val="#ppt_w"/>
                                          </p:val>
                                        </p:tav>
                                      </p:tavLst>
                                    </p:anim>
                                    <p:anim calcmode="lin" valueType="num">
                                      <p:cBhvr>
                                        <p:cTn id="65" dur="500" fill="hold"/>
                                        <p:tgtEl>
                                          <p:spTgt spid="15"/>
                                        </p:tgtEl>
                                        <p:attrNameLst>
                                          <p:attrName>ppt_h</p:attrName>
                                        </p:attrNameLst>
                                      </p:cBhvr>
                                      <p:tavLst>
                                        <p:tav tm="0">
                                          <p:val>
                                            <p:fltVal val="0"/>
                                          </p:val>
                                        </p:tav>
                                        <p:tav tm="100000">
                                          <p:val>
                                            <p:strVal val="#ppt_h"/>
                                          </p:val>
                                        </p:tav>
                                      </p:tavLst>
                                    </p:anim>
                                    <p:animEffect transition="in" filter="fade">
                                      <p:cBhvr>
                                        <p:cTn id="6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1 - Leçon 1</a:t>
            </a:r>
            <a:endParaRPr lang="fr-FR" sz="4000" dirty="0">
              <a:latin typeface="+mn-lt"/>
            </a:endParaRPr>
          </a:p>
        </p:txBody>
      </p:sp>
      <p:sp>
        <p:nvSpPr>
          <p:cNvPr id="3" name="Sous-titre 2"/>
          <p:cNvSpPr>
            <a:spLocks noGrp="1"/>
          </p:cNvSpPr>
          <p:nvPr>
            <p:ph type="subTitle" idx="1"/>
          </p:nvPr>
        </p:nvSpPr>
        <p:spPr>
          <a:xfrm>
            <a:off x="230659" y="848497"/>
            <a:ext cx="11640065" cy="5782961"/>
          </a:xfrm>
        </p:spPr>
        <p:txBody>
          <a:bodyPr/>
          <a:lstStyle/>
          <a:p>
            <a:r>
              <a:rPr lang="fr-FR" b="1" dirty="0" smtClean="0"/>
              <a:t>La levée</a:t>
            </a:r>
          </a:p>
          <a:p>
            <a:pPr algn="l"/>
            <a:endParaRPr lang="fr-FR" b="1" dirty="0"/>
          </a:p>
          <a:p>
            <a:pPr algn="l"/>
            <a:endParaRPr lang="fr-FR" b="1" dirty="0" smtClean="0"/>
          </a:p>
          <a:p>
            <a:pPr algn="l"/>
            <a:endParaRPr lang="fr-FR" b="1" dirty="0"/>
          </a:p>
          <a:p>
            <a:pPr algn="l"/>
            <a:endParaRPr lang="fr-FR" b="1" dirty="0" smtClean="0"/>
          </a:p>
          <a:p>
            <a:pPr algn="l"/>
            <a:endParaRPr lang="fr-FR" b="1" dirty="0" smtClean="0"/>
          </a:p>
          <a:p>
            <a:pPr algn="l"/>
            <a:r>
              <a:rPr lang="fr-FR" b="1" dirty="0" smtClean="0"/>
              <a:t>	</a:t>
            </a:r>
            <a:endParaRPr lang="fr-FR" dirty="0">
              <a:solidFill>
                <a:srgbClr val="00B050"/>
              </a:solidFill>
            </a:endParaRPr>
          </a:p>
          <a:p>
            <a:pPr algn="l"/>
            <a:r>
              <a:rPr lang="fr-FR" b="1" dirty="0" smtClean="0"/>
              <a:t>	</a:t>
            </a:r>
          </a:p>
          <a:p>
            <a:pPr algn="l"/>
            <a:endParaRPr lang="fr-FR" b="1" dirty="0" smtClean="0"/>
          </a:p>
          <a:p>
            <a:pPr algn="l"/>
            <a:endParaRPr lang="fr-FR" dirty="0">
              <a:solidFill>
                <a:srgbClr val="00B050"/>
              </a:solidFill>
            </a:endParaRPr>
          </a:p>
        </p:txBody>
      </p:sp>
      <p:sp>
        <p:nvSpPr>
          <p:cNvPr id="4" name="ZoneTexte 3"/>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
        <p:nvSpPr>
          <p:cNvPr id="10" name="Rectangle à coins arrondis 9"/>
          <p:cNvSpPr/>
          <p:nvPr/>
        </p:nvSpPr>
        <p:spPr>
          <a:xfrm>
            <a:off x="306806" y="848496"/>
            <a:ext cx="11679248" cy="146719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b="1" dirty="0">
                <a:solidFill>
                  <a:schemeClr val="tx1"/>
                </a:solidFill>
              </a:rPr>
              <a:t>La carte entamée impose la couleur de la première levée.</a:t>
            </a:r>
          </a:p>
          <a:p>
            <a:r>
              <a:rPr lang="fr-FR" sz="2400" b="1" dirty="0">
                <a:solidFill>
                  <a:schemeClr val="tx1"/>
                </a:solidFill>
              </a:rPr>
              <a:t>Chaque joueur doit fournir une carte de la même couleur.</a:t>
            </a:r>
          </a:p>
          <a:p>
            <a:r>
              <a:rPr lang="fr-FR" sz="2400" b="1" dirty="0">
                <a:solidFill>
                  <a:schemeClr val="tx1"/>
                </a:solidFill>
              </a:rPr>
              <a:t>Le sens du jeu est le même que celui de la distribution, le sens des aiguilles d’une montre.</a:t>
            </a:r>
          </a:p>
        </p:txBody>
      </p:sp>
      <p:sp>
        <p:nvSpPr>
          <p:cNvPr id="11" name="Rectangle à coins arrondis 10"/>
          <p:cNvSpPr/>
          <p:nvPr/>
        </p:nvSpPr>
        <p:spPr>
          <a:xfrm>
            <a:off x="308435" y="3373015"/>
            <a:ext cx="1087395" cy="40552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fr-FR" sz="2400" b="1" dirty="0" smtClean="0">
                <a:solidFill>
                  <a:schemeClr val="tx1"/>
                </a:solidFill>
                <a:ea typeface="Segoe UI Black" pitchFamily="34" charset="0"/>
              </a:rPr>
              <a:t>9 de </a:t>
            </a:r>
            <a:r>
              <a:rPr lang="fr-FR" sz="2400" b="1" dirty="0">
                <a:solidFill>
                  <a:srgbClr val="00B050"/>
                </a:solidFill>
                <a:latin typeface="Segoe UI Black" pitchFamily="34" charset="0"/>
                <a:ea typeface="Segoe UI Black" pitchFamily="34" charset="0"/>
              </a:rPr>
              <a:t>♣ </a:t>
            </a:r>
            <a:endParaRPr lang="fr-FR" sz="2400" b="1" dirty="0">
              <a:solidFill>
                <a:schemeClr val="tx1"/>
              </a:solidFill>
            </a:endParaRPr>
          </a:p>
        </p:txBody>
      </p:sp>
      <p:sp>
        <p:nvSpPr>
          <p:cNvPr id="12" name="Rectangle à coins arrondis 11"/>
          <p:cNvSpPr/>
          <p:nvPr/>
        </p:nvSpPr>
        <p:spPr>
          <a:xfrm>
            <a:off x="1605895" y="2410357"/>
            <a:ext cx="1087395" cy="40552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fr-FR" sz="2400" b="1" dirty="0" smtClean="0">
                <a:solidFill>
                  <a:schemeClr val="tx1"/>
                </a:solidFill>
                <a:ea typeface="Segoe UI Black" pitchFamily="34" charset="0"/>
              </a:rPr>
              <a:t>V de </a:t>
            </a:r>
            <a:r>
              <a:rPr lang="fr-FR" sz="2400" b="1" dirty="0">
                <a:solidFill>
                  <a:srgbClr val="00B050"/>
                </a:solidFill>
                <a:latin typeface="Segoe UI Black" pitchFamily="34" charset="0"/>
                <a:ea typeface="Segoe UI Black" pitchFamily="34" charset="0"/>
              </a:rPr>
              <a:t>♣ </a:t>
            </a:r>
            <a:endParaRPr lang="fr-FR" sz="2400" b="1" dirty="0">
              <a:solidFill>
                <a:schemeClr val="tx1"/>
              </a:solidFill>
            </a:endParaRPr>
          </a:p>
        </p:txBody>
      </p:sp>
      <p:sp>
        <p:nvSpPr>
          <p:cNvPr id="13" name="Rectangle à coins arrondis 12"/>
          <p:cNvSpPr/>
          <p:nvPr/>
        </p:nvSpPr>
        <p:spPr>
          <a:xfrm>
            <a:off x="2915711" y="3367399"/>
            <a:ext cx="1087395" cy="40552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fr-FR" sz="2400" b="1" dirty="0" smtClean="0">
                <a:solidFill>
                  <a:schemeClr val="tx1"/>
                </a:solidFill>
                <a:ea typeface="Segoe UI Black" pitchFamily="34" charset="0"/>
              </a:rPr>
              <a:t>R de </a:t>
            </a:r>
            <a:r>
              <a:rPr lang="fr-FR" sz="2400" b="1" dirty="0">
                <a:solidFill>
                  <a:srgbClr val="00B050"/>
                </a:solidFill>
                <a:latin typeface="Segoe UI Black" pitchFamily="34" charset="0"/>
                <a:ea typeface="Segoe UI Black" pitchFamily="34" charset="0"/>
              </a:rPr>
              <a:t>♣ </a:t>
            </a:r>
            <a:endParaRPr lang="fr-FR" sz="2400" b="1" dirty="0">
              <a:solidFill>
                <a:schemeClr val="tx1"/>
              </a:solidFill>
            </a:endParaRPr>
          </a:p>
        </p:txBody>
      </p:sp>
      <p:sp>
        <p:nvSpPr>
          <p:cNvPr id="14" name="Rectangle à coins arrondis 13"/>
          <p:cNvSpPr/>
          <p:nvPr/>
        </p:nvSpPr>
        <p:spPr>
          <a:xfrm>
            <a:off x="1605895" y="4360407"/>
            <a:ext cx="1087395" cy="40552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fr-FR" sz="2400" b="1" dirty="0" smtClean="0">
                <a:solidFill>
                  <a:schemeClr val="tx1"/>
                </a:solidFill>
                <a:ea typeface="Segoe UI Black" pitchFamily="34" charset="0"/>
              </a:rPr>
              <a:t>6 de </a:t>
            </a:r>
            <a:r>
              <a:rPr lang="fr-FR" sz="2400" b="1" dirty="0">
                <a:solidFill>
                  <a:srgbClr val="00B050"/>
                </a:solidFill>
                <a:latin typeface="Segoe UI Black" pitchFamily="34" charset="0"/>
                <a:ea typeface="Segoe UI Black" pitchFamily="34" charset="0"/>
              </a:rPr>
              <a:t>♣ </a:t>
            </a:r>
            <a:endParaRPr lang="fr-FR" sz="2400" b="1" dirty="0">
              <a:solidFill>
                <a:schemeClr val="tx1"/>
              </a:solidFill>
            </a:endParaRPr>
          </a:p>
        </p:txBody>
      </p:sp>
      <p:sp>
        <p:nvSpPr>
          <p:cNvPr id="15" name="Rectangle à coins arrondis 14"/>
          <p:cNvSpPr/>
          <p:nvPr/>
        </p:nvSpPr>
        <p:spPr>
          <a:xfrm>
            <a:off x="1712987" y="3196695"/>
            <a:ext cx="873211" cy="811337"/>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sz="1600" b="1" dirty="0" smtClean="0"/>
              <a:t>N</a:t>
            </a:r>
          </a:p>
          <a:p>
            <a:pPr algn="ctr"/>
            <a:r>
              <a:rPr lang="fr-FR" sz="1600" b="1" dirty="0" smtClean="0"/>
              <a:t>O        E</a:t>
            </a:r>
          </a:p>
          <a:p>
            <a:pPr algn="ctr"/>
            <a:r>
              <a:rPr lang="fr-FR" sz="1600" b="1" dirty="0"/>
              <a:t>S</a:t>
            </a:r>
          </a:p>
        </p:txBody>
      </p:sp>
      <p:sp>
        <p:nvSpPr>
          <p:cNvPr id="16" name="Flèche en arc 15"/>
          <p:cNvSpPr/>
          <p:nvPr/>
        </p:nvSpPr>
        <p:spPr>
          <a:xfrm>
            <a:off x="1383473" y="2806176"/>
            <a:ext cx="1532238" cy="1554231"/>
          </a:xfrm>
          <a:prstGeom prst="circularArrow">
            <a:avLst>
              <a:gd name="adj1" fmla="val 6980"/>
              <a:gd name="adj2" fmla="val 1142319"/>
              <a:gd name="adj3" fmla="val 20393961"/>
              <a:gd name="adj4" fmla="val 4378996"/>
              <a:gd name="adj5" fmla="val 9428"/>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7" name="ZoneTexte 16"/>
          <p:cNvSpPr txBox="1"/>
          <p:nvPr/>
        </p:nvSpPr>
        <p:spPr>
          <a:xfrm>
            <a:off x="4412312" y="2632867"/>
            <a:ext cx="7364627" cy="1938992"/>
          </a:xfrm>
          <a:prstGeom prst="rect">
            <a:avLst/>
          </a:prstGeom>
          <a:noFill/>
        </p:spPr>
        <p:txBody>
          <a:bodyPr wrap="square" rtlCol="0">
            <a:spAutoFit/>
          </a:bodyPr>
          <a:lstStyle/>
          <a:p>
            <a:r>
              <a:rPr lang="fr-FR" sz="2400" dirty="0"/>
              <a:t>Ouest a entamé du 9 de </a:t>
            </a:r>
            <a:r>
              <a:rPr lang="fr-FR" sz="2400" b="1" dirty="0">
                <a:solidFill>
                  <a:srgbClr val="00B050"/>
                </a:solidFill>
                <a:latin typeface="Segoe UI Black" pitchFamily="34" charset="0"/>
                <a:ea typeface="Segoe UI Black" pitchFamily="34" charset="0"/>
              </a:rPr>
              <a:t>♣</a:t>
            </a:r>
          </a:p>
          <a:p>
            <a:r>
              <a:rPr lang="fr-FR" sz="2400" dirty="0"/>
              <a:t>Chacun des joueurs est tenu de jouer une carte à </a:t>
            </a:r>
            <a:r>
              <a:rPr lang="fr-FR" sz="2400" b="1" dirty="0">
                <a:solidFill>
                  <a:srgbClr val="00B050"/>
                </a:solidFill>
                <a:latin typeface="Segoe UI Black" pitchFamily="34" charset="0"/>
                <a:ea typeface="Segoe UI Black" pitchFamily="34" charset="0"/>
              </a:rPr>
              <a:t>♣ </a:t>
            </a:r>
            <a:r>
              <a:rPr lang="fr-FR" sz="2400" dirty="0"/>
              <a:t>dans le sens des aiguilles d’une montre</a:t>
            </a:r>
          </a:p>
          <a:p>
            <a:r>
              <a:rPr lang="fr-FR" sz="2400" dirty="0"/>
              <a:t>Nord a joué le Valet, Est le Roi et Sud le 6</a:t>
            </a:r>
          </a:p>
          <a:p>
            <a:r>
              <a:rPr lang="fr-FR" sz="2400" dirty="0" smtClean="0"/>
              <a:t>Les </a:t>
            </a:r>
            <a:r>
              <a:rPr lang="fr-FR" sz="2400" dirty="0"/>
              <a:t>quatre cartes jouées constituent une </a:t>
            </a:r>
            <a:r>
              <a:rPr lang="fr-FR" sz="2400" b="1" dirty="0"/>
              <a:t>levée.</a:t>
            </a:r>
          </a:p>
        </p:txBody>
      </p:sp>
      <p:sp>
        <p:nvSpPr>
          <p:cNvPr id="18" name="Rectangle à coins arrondis 17"/>
          <p:cNvSpPr/>
          <p:nvPr/>
        </p:nvSpPr>
        <p:spPr>
          <a:xfrm>
            <a:off x="306806" y="4965818"/>
            <a:ext cx="11679248" cy="89260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b="1" dirty="0">
                <a:solidFill>
                  <a:schemeClr val="tx1"/>
                </a:solidFill>
              </a:rPr>
              <a:t>Le joueur qui a fourni la plus grosse carte remporte la levée et la place devant lui</a:t>
            </a:r>
          </a:p>
          <a:p>
            <a:r>
              <a:rPr lang="fr-FR" sz="2400" b="1" dirty="0">
                <a:solidFill>
                  <a:schemeClr val="tx1"/>
                </a:solidFill>
              </a:rPr>
              <a:t>Le joueur qui a réalisé la levée joue la première carte de la levée suivante</a:t>
            </a:r>
          </a:p>
        </p:txBody>
      </p:sp>
    </p:spTree>
    <p:extLst>
      <p:ext uri="{BB962C8B-B14F-4D97-AF65-F5344CB8AC3E}">
        <p14:creationId xmlns:p14="http://schemas.microsoft.com/office/powerpoint/2010/main" val="3710867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10">
                                            <p:txEl>
                                              <p:pRg st="2" end="2"/>
                                            </p:txEl>
                                          </p:spTgt>
                                        </p:tgtEl>
                                        <p:attrNameLst>
                                          <p:attrName>style.visibility</p:attrName>
                                        </p:attrNameLst>
                                      </p:cBhvr>
                                      <p:to>
                                        <p:strVal val="visible"/>
                                      </p:to>
                                    </p:set>
                                  </p:childTnLst>
                                </p:cTn>
                              </p:par>
                              <p:par>
                                <p:cTn id="24" presetID="10" presetClass="entr" presetSubtype="0" fill="hold" grpId="0" nodeType="with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500"/>
                                        <p:tgtEl>
                                          <p:spTgt spid="16"/>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7">
                                            <p:txEl>
                                              <p:pRg st="0" end="0"/>
                                            </p:txEl>
                                          </p:spTgt>
                                        </p:tgtEl>
                                        <p:attrNameLst>
                                          <p:attrName>style.visibility</p:attrName>
                                        </p:attrNameLst>
                                      </p:cBhvr>
                                      <p:to>
                                        <p:strVal val="visible"/>
                                      </p:to>
                                    </p:set>
                                  </p:childTnLst>
                                </p:cTn>
                              </p:par>
                              <p:par>
                                <p:cTn id="31" presetID="53" presetClass="entr" presetSubtype="16"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p:cTn id="33" dur="500" fill="hold"/>
                                        <p:tgtEl>
                                          <p:spTgt spid="11"/>
                                        </p:tgtEl>
                                        <p:attrNameLst>
                                          <p:attrName>ppt_w</p:attrName>
                                        </p:attrNameLst>
                                      </p:cBhvr>
                                      <p:tavLst>
                                        <p:tav tm="0">
                                          <p:val>
                                            <p:fltVal val="0"/>
                                          </p:val>
                                        </p:tav>
                                        <p:tav tm="100000">
                                          <p:val>
                                            <p:strVal val="#ppt_w"/>
                                          </p:val>
                                        </p:tav>
                                      </p:tavLst>
                                    </p:anim>
                                    <p:anim calcmode="lin" valueType="num">
                                      <p:cBhvr>
                                        <p:cTn id="34" dur="500" fill="hold"/>
                                        <p:tgtEl>
                                          <p:spTgt spid="11"/>
                                        </p:tgtEl>
                                        <p:attrNameLst>
                                          <p:attrName>ppt_h</p:attrName>
                                        </p:attrNameLst>
                                      </p:cBhvr>
                                      <p:tavLst>
                                        <p:tav tm="0">
                                          <p:val>
                                            <p:fltVal val="0"/>
                                          </p:val>
                                        </p:tav>
                                        <p:tav tm="100000">
                                          <p:val>
                                            <p:strVal val="#ppt_h"/>
                                          </p:val>
                                        </p:tav>
                                      </p:tavLst>
                                    </p:anim>
                                    <p:animEffect transition="in" filter="fade">
                                      <p:cBhvr>
                                        <p:cTn id="35" dur="500"/>
                                        <p:tgtEl>
                                          <p:spTgt spid="11"/>
                                        </p:tgtEl>
                                      </p:cBhvr>
                                    </p:animEffec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17">
                                            <p:txEl>
                                              <p:pRg st="1" end="1"/>
                                            </p:txEl>
                                          </p:spTgt>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17">
                                            <p:txEl>
                                              <p:pRg st="2" end="2"/>
                                            </p:txEl>
                                          </p:spTgt>
                                        </p:tgtEl>
                                        <p:attrNameLst>
                                          <p:attrName>style.visibility</p:attrName>
                                        </p:attrNameLst>
                                      </p:cBhvr>
                                      <p:to>
                                        <p:strVal val="visible"/>
                                      </p:to>
                                    </p:set>
                                  </p:childTnLst>
                                </p:cTn>
                              </p:par>
                              <p:par>
                                <p:cTn id="44" presetID="53" presetClass="entr" presetSubtype="16"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p:cTn id="46" dur="500" fill="hold"/>
                                        <p:tgtEl>
                                          <p:spTgt spid="12"/>
                                        </p:tgtEl>
                                        <p:attrNameLst>
                                          <p:attrName>ppt_w</p:attrName>
                                        </p:attrNameLst>
                                      </p:cBhvr>
                                      <p:tavLst>
                                        <p:tav tm="0">
                                          <p:val>
                                            <p:fltVal val="0"/>
                                          </p:val>
                                        </p:tav>
                                        <p:tav tm="100000">
                                          <p:val>
                                            <p:strVal val="#ppt_w"/>
                                          </p:val>
                                        </p:tav>
                                      </p:tavLst>
                                    </p:anim>
                                    <p:anim calcmode="lin" valueType="num">
                                      <p:cBhvr>
                                        <p:cTn id="47" dur="500" fill="hold"/>
                                        <p:tgtEl>
                                          <p:spTgt spid="12"/>
                                        </p:tgtEl>
                                        <p:attrNameLst>
                                          <p:attrName>ppt_h</p:attrName>
                                        </p:attrNameLst>
                                      </p:cBhvr>
                                      <p:tavLst>
                                        <p:tav tm="0">
                                          <p:val>
                                            <p:fltVal val="0"/>
                                          </p:val>
                                        </p:tav>
                                        <p:tav tm="100000">
                                          <p:val>
                                            <p:strVal val="#ppt_h"/>
                                          </p:val>
                                        </p:tav>
                                      </p:tavLst>
                                    </p:anim>
                                    <p:animEffect transition="in" filter="fade">
                                      <p:cBhvr>
                                        <p:cTn id="48" dur="500"/>
                                        <p:tgtEl>
                                          <p:spTgt spid="12"/>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fltVal val="0"/>
                                          </p:val>
                                        </p:tav>
                                        <p:tav tm="100000">
                                          <p:val>
                                            <p:strVal val="#ppt_w"/>
                                          </p:val>
                                        </p:tav>
                                      </p:tavLst>
                                    </p:anim>
                                    <p:anim calcmode="lin" valueType="num">
                                      <p:cBhvr>
                                        <p:cTn id="52" dur="500" fill="hold"/>
                                        <p:tgtEl>
                                          <p:spTgt spid="13"/>
                                        </p:tgtEl>
                                        <p:attrNameLst>
                                          <p:attrName>ppt_h</p:attrName>
                                        </p:attrNameLst>
                                      </p:cBhvr>
                                      <p:tavLst>
                                        <p:tav tm="0">
                                          <p:val>
                                            <p:fltVal val="0"/>
                                          </p:val>
                                        </p:tav>
                                        <p:tav tm="100000">
                                          <p:val>
                                            <p:strVal val="#ppt_h"/>
                                          </p:val>
                                        </p:tav>
                                      </p:tavLst>
                                    </p:anim>
                                    <p:animEffect transition="in" filter="fade">
                                      <p:cBhvr>
                                        <p:cTn id="53" dur="500"/>
                                        <p:tgtEl>
                                          <p:spTgt spid="13"/>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p:cTn id="56" dur="500" fill="hold"/>
                                        <p:tgtEl>
                                          <p:spTgt spid="14"/>
                                        </p:tgtEl>
                                        <p:attrNameLst>
                                          <p:attrName>ppt_w</p:attrName>
                                        </p:attrNameLst>
                                      </p:cBhvr>
                                      <p:tavLst>
                                        <p:tav tm="0">
                                          <p:val>
                                            <p:fltVal val="0"/>
                                          </p:val>
                                        </p:tav>
                                        <p:tav tm="100000">
                                          <p:val>
                                            <p:strVal val="#ppt_w"/>
                                          </p:val>
                                        </p:tav>
                                      </p:tavLst>
                                    </p:anim>
                                    <p:anim calcmode="lin" valueType="num">
                                      <p:cBhvr>
                                        <p:cTn id="57" dur="500" fill="hold"/>
                                        <p:tgtEl>
                                          <p:spTgt spid="14"/>
                                        </p:tgtEl>
                                        <p:attrNameLst>
                                          <p:attrName>ppt_h</p:attrName>
                                        </p:attrNameLst>
                                      </p:cBhvr>
                                      <p:tavLst>
                                        <p:tav tm="0">
                                          <p:val>
                                            <p:fltVal val="0"/>
                                          </p:val>
                                        </p:tav>
                                        <p:tav tm="100000">
                                          <p:val>
                                            <p:strVal val="#ppt_h"/>
                                          </p:val>
                                        </p:tav>
                                      </p:tavLst>
                                    </p:anim>
                                    <p:animEffect transition="in" filter="fade">
                                      <p:cBhvr>
                                        <p:cTn id="58" dur="500"/>
                                        <p:tgtEl>
                                          <p:spTgt spid="14"/>
                                        </p:tgtEl>
                                      </p:cBhvr>
                                    </p:animEffec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7">
                                            <p:txEl>
                                              <p:pRg st="3" end="3"/>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18"/>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nodeType="clickEffect">
                                  <p:stCondLst>
                                    <p:cond delay="0"/>
                                  </p:stCondLst>
                                  <p:childTnLst>
                                    <p:set>
                                      <p:cBhvr>
                                        <p:cTn id="72" dur="1" fill="hold">
                                          <p:stCondLst>
                                            <p:cond delay="0"/>
                                          </p:stCondLst>
                                        </p:cTn>
                                        <p:tgtEl>
                                          <p:spTgt spid="1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16" grpId="0" animBg="1"/>
      <p:bldP spid="1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1 - Leçon 1</a:t>
            </a:r>
            <a:endParaRPr lang="fr-FR" sz="4000" dirty="0">
              <a:latin typeface="+mn-lt"/>
            </a:endParaRPr>
          </a:p>
        </p:txBody>
      </p:sp>
      <p:sp>
        <p:nvSpPr>
          <p:cNvPr id="3" name="Sous-titre 2"/>
          <p:cNvSpPr>
            <a:spLocks noGrp="1"/>
          </p:cNvSpPr>
          <p:nvPr>
            <p:ph type="subTitle" idx="1"/>
          </p:nvPr>
        </p:nvSpPr>
        <p:spPr>
          <a:xfrm>
            <a:off x="230659" y="848497"/>
            <a:ext cx="11640065" cy="5782961"/>
          </a:xfrm>
        </p:spPr>
        <p:txBody>
          <a:bodyPr/>
          <a:lstStyle/>
          <a:p>
            <a:r>
              <a:rPr lang="fr-FR" b="1" dirty="0" smtClean="0"/>
              <a:t>La levée</a:t>
            </a:r>
          </a:p>
          <a:p>
            <a:pPr algn="l"/>
            <a:r>
              <a:rPr lang="fr-FR" b="1" dirty="0" smtClean="0"/>
              <a:t>	</a:t>
            </a:r>
            <a:r>
              <a:rPr lang="fr-FR" dirty="0" smtClean="0"/>
              <a:t>Le jeu se poursuit ainsi jusqu’à l’épuisement des treize cartes que possédait chaque joueur.</a:t>
            </a:r>
            <a:endParaRPr lang="fr-FR" dirty="0"/>
          </a:p>
          <a:p>
            <a:pPr algn="l"/>
            <a:endParaRPr lang="fr-FR" b="1" dirty="0" smtClean="0"/>
          </a:p>
          <a:p>
            <a:pPr algn="l"/>
            <a:endParaRPr lang="fr-FR" b="1" dirty="0"/>
          </a:p>
          <a:p>
            <a:pPr algn="l"/>
            <a:endParaRPr lang="fr-FR" dirty="0">
              <a:solidFill>
                <a:srgbClr val="00B050"/>
              </a:solidFill>
            </a:endParaRPr>
          </a:p>
        </p:txBody>
      </p:sp>
      <p:sp>
        <p:nvSpPr>
          <p:cNvPr id="4" name="ZoneTexte 3"/>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
        <p:nvSpPr>
          <p:cNvPr id="5" name="Rectangle à coins arrondis 4"/>
          <p:cNvSpPr/>
          <p:nvPr/>
        </p:nvSpPr>
        <p:spPr>
          <a:xfrm>
            <a:off x="349791" y="2211753"/>
            <a:ext cx="11492418" cy="171157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Si un joueur ne possède pas de cartes de la couleur attaquée, il doit :</a:t>
            </a:r>
          </a:p>
          <a:p>
            <a:pPr marL="342900" indent="-342900">
              <a:buFont typeface="Arial" panose="020B0604020202020204" pitchFamily="34" charset="0"/>
              <a:buChar char="•"/>
            </a:pPr>
            <a:r>
              <a:rPr lang="fr-FR" sz="2400" dirty="0">
                <a:solidFill>
                  <a:schemeClr val="tx1"/>
                </a:solidFill>
              </a:rPr>
              <a:t>Jouer une carte d’une autre couleur. On dit qu’il </a:t>
            </a:r>
            <a:r>
              <a:rPr lang="fr-FR" sz="2400" b="1" dirty="0">
                <a:solidFill>
                  <a:schemeClr val="tx1"/>
                </a:solidFill>
              </a:rPr>
              <a:t>défausse</a:t>
            </a:r>
            <a:r>
              <a:rPr lang="fr-FR" sz="2400" dirty="0">
                <a:solidFill>
                  <a:schemeClr val="tx1"/>
                </a:solidFill>
              </a:rPr>
              <a:t>.</a:t>
            </a:r>
          </a:p>
          <a:p>
            <a:pPr marL="342900" indent="-342900">
              <a:buFont typeface="Arial" panose="020B0604020202020204" pitchFamily="34" charset="0"/>
              <a:buChar char="•"/>
            </a:pPr>
            <a:r>
              <a:rPr lang="fr-FR" sz="2400" dirty="0">
                <a:solidFill>
                  <a:schemeClr val="tx1"/>
                </a:solidFill>
              </a:rPr>
              <a:t>Il ne pourra pas remporter la levée, quelle que soit la hauteur de la carte qu’il a </a:t>
            </a:r>
            <a:r>
              <a:rPr lang="fr-FR" sz="2400" b="1" dirty="0">
                <a:solidFill>
                  <a:schemeClr val="tx1"/>
                </a:solidFill>
              </a:rPr>
              <a:t>défaussée</a:t>
            </a:r>
            <a:r>
              <a:rPr lang="fr-FR" dirty="0"/>
              <a:t>.</a:t>
            </a:r>
          </a:p>
        </p:txBody>
      </p:sp>
    </p:spTree>
    <p:extLst>
      <p:ext uri="{BB962C8B-B14F-4D97-AF65-F5344CB8AC3E}">
        <p14:creationId xmlns:p14="http://schemas.microsoft.com/office/powerpoint/2010/main" val="639735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1 - Leçon 1</a:t>
            </a:r>
            <a:endParaRPr lang="fr-FR" sz="4000" dirty="0">
              <a:latin typeface="+mn-lt"/>
            </a:endParaRPr>
          </a:p>
        </p:txBody>
      </p:sp>
      <p:sp>
        <p:nvSpPr>
          <p:cNvPr id="3" name="Sous-titre 2"/>
          <p:cNvSpPr>
            <a:spLocks noGrp="1"/>
          </p:cNvSpPr>
          <p:nvPr>
            <p:ph type="subTitle" idx="1"/>
          </p:nvPr>
        </p:nvSpPr>
        <p:spPr>
          <a:xfrm>
            <a:off x="230659" y="848497"/>
            <a:ext cx="11640065" cy="5782961"/>
          </a:xfrm>
        </p:spPr>
        <p:txBody>
          <a:bodyPr/>
          <a:lstStyle/>
          <a:p>
            <a:r>
              <a:rPr lang="fr-FR" b="1" dirty="0" smtClean="0"/>
              <a:t>Le camp gagnant</a:t>
            </a:r>
          </a:p>
          <a:p>
            <a:pPr algn="l"/>
            <a:r>
              <a:rPr lang="fr-FR" dirty="0" smtClean="0"/>
              <a:t>	Le camp qui a remporté le plus de levées a gagné la donne.</a:t>
            </a:r>
          </a:p>
          <a:p>
            <a:pPr algn="l"/>
            <a:r>
              <a:rPr lang="fr-FR" dirty="0" smtClean="0"/>
              <a:t>	Au bridge, seul compte le nombre de levées réalisées. Le contenu de chaque levée n’a aucune importance.</a:t>
            </a:r>
            <a:endParaRPr lang="fr-FR" dirty="0"/>
          </a:p>
          <a:p>
            <a:pPr algn="l"/>
            <a:endParaRPr lang="fr-FR" b="1" dirty="0" smtClean="0"/>
          </a:p>
          <a:p>
            <a:pPr algn="l"/>
            <a:endParaRPr lang="fr-FR" b="1" dirty="0"/>
          </a:p>
          <a:p>
            <a:pPr algn="l"/>
            <a:endParaRPr lang="fr-FR" dirty="0">
              <a:solidFill>
                <a:srgbClr val="00B050"/>
              </a:solidFill>
            </a:endParaRPr>
          </a:p>
        </p:txBody>
      </p:sp>
      <p:sp>
        <p:nvSpPr>
          <p:cNvPr id="4" name="ZoneTexte 3"/>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
        <p:nvSpPr>
          <p:cNvPr id="10" name="Rectangle à coins arrondis 9"/>
          <p:cNvSpPr/>
          <p:nvPr/>
        </p:nvSpPr>
        <p:spPr>
          <a:xfrm>
            <a:off x="1960230" y="4009475"/>
            <a:ext cx="1087395" cy="40552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fr-FR" sz="2400" b="1" dirty="0" smtClean="0">
                <a:solidFill>
                  <a:schemeClr val="tx1"/>
                </a:solidFill>
                <a:ea typeface="Segoe UI Black" pitchFamily="34" charset="0"/>
              </a:rPr>
              <a:t>A de </a:t>
            </a:r>
            <a:r>
              <a:rPr lang="fr-FR" sz="2400" b="1" dirty="0">
                <a:solidFill>
                  <a:srgbClr val="FF0000"/>
                </a:solidFill>
                <a:latin typeface="Segoe UI Black" pitchFamily="34" charset="0"/>
                <a:ea typeface="Segoe UI Black" pitchFamily="34" charset="0"/>
              </a:rPr>
              <a:t>♥</a:t>
            </a:r>
            <a:r>
              <a:rPr lang="fr-FR" sz="2400" b="1" dirty="0" smtClean="0">
                <a:solidFill>
                  <a:srgbClr val="00B050"/>
                </a:solidFill>
                <a:latin typeface="Segoe UI Black" pitchFamily="34" charset="0"/>
                <a:ea typeface="Segoe UI Black" pitchFamily="34" charset="0"/>
              </a:rPr>
              <a:t> </a:t>
            </a:r>
            <a:endParaRPr lang="fr-FR" sz="2400" b="1" dirty="0">
              <a:solidFill>
                <a:schemeClr val="tx1"/>
              </a:solidFill>
            </a:endParaRPr>
          </a:p>
        </p:txBody>
      </p:sp>
      <p:sp>
        <p:nvSpPr>
          <p:cNvPr id="11" name="Flèche en arc 10"/>
          <p:cNvSpPr/>
          <p:nvPr/>
        </p:nvSpPr>
        <p:spPr>
          <a:xfrm>
            <a:off x="1876848" y="2875613"/>
            <a:ext cx="1148412" cy="1138577"/>
          </a:xfrm>
          <a:prstGeom prst="circularArrow">
            <a:avLst>
              <a:gd name="adj1" fmla="val 6980"/>
              <a:gd name="adj2" fmla="val 1142319"/>
              <a:gd name="adj3" fmla="val 20393961"/>
              <a:gd name="adj4" fmla="val 4378996"/>
              <a:gd name="adj5" fmla="val 9428"/>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2" name="ZoneTexte 11"/>
          <p:cNvSpPr txBox="1"/>
          <p:nvPr/>
        </p:nvSpPr>
        <p:spPr>
          <a:xfrm>
            <a:off x="4232558" y="2440823"/>
            <a:ext cx="7364627" cy="1938992"/>
          </a:xfrm>
          <a:prstGeom prst="rect">
            <a:avLst/>
          </a:prstGeom>
          <a:noFill/>
        </p:spPr>
        <p:txBody>
          <a:bodyPr wrap="square" rtlCol="0">
            <a:spAutoFit/>
          </a:bodyPr>
          <a:lstStyle/>
          <a:p>
            <a:r>
              <a:rPr lang="fr-FR" sz="2400" dirty="0"/>
              <a:t>Ouest a entamé du Valet de </a:t>
            </a:r>
            <a:r>
              <a:rPr lang="fr-FR" sz="2400" b="1" dirty="0">
                <a:solidFill>
                  <a:srgbClr val="FF0000"/>
                </a:solidFill>
                <a:latin typeface="Segoe UI Black" pitchFamily="34" charset="0"/>
                <a:ea typeface="Segoe UI Black" pitchFamily="34" charset="0"/>
              </a:rPr>
              <a:t>♥</a:t>
            </a:r>
          </a:p>
          <a:p>
            <a:r>
              <a:rPr lang="fr-FR" sz="2400" dirty="0"/>
              <a:t>Chaque joueur, espérant faire la levée, a fourni une carte supérieure.</a:t>
            </a:r>
          </a:p>
          <a:p>
            <a:r>
              <a:rPr lang="fr-FR" sz="2400" dirty="0"/>
              <a:t>Qui a remporté la levée ? </a:t>
            </a:r>
            <a:endParaRPr lang="fr-FR" sz="2400" dirty="0" smtClean="0"/>
          </a:p>
          <a:p>
            <a:r>
              <a:rPr lang="fr-FR" sz="2400" dirty="0" smtClean="0"/>
              <a:t>Qui </a:t>
            </a:r>
            <a:r>
              <a:rPr lang="fr-FR" sz="2400" dirty="0"/>
              <a:t>va attaquer à la deuxième levée ? </a:t>
            </a:r>
            <a:endParaRPr lang="fr-FR" sz="2400" b="1" dirty="0"/>
          </a:p>
        </p:txBody>
      </p:sp>
      <p:sp>
        <p:nvSpPr>
          <p:cNvPr id="13" name="Rectangle à coins arrondis 12"/>
          <p:cNvSpPr/>
          <p:nvPr/>
        </p:nvSpPr>
        <p:spPr>
          <a:xfrm>
            <a:off x="3025260" y="3239784"/>
            <a:ext cx="1087395" cy="40552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fr-FR" sz="2400" b="1" dirty="0" smtClean="0">
                <a:solidFill>
                  <a:schemeClr val="tx1"/>
                </a:solidFill>
                <a:ea typeface="Segoe UI Black" pitchFamily="34" charset="0"/>
              </a:rPr>
              <a:t>R de </a:t>
            </a:r>
            <a:r>
              <a:rPr lang="fr-FR" sz="2400" b="1" dirty="0">
                <a:solidFill>
                  <a:srgbClr val="FF0000"/>
                </a:solidFill>
                <a:latin typeface="Segoe UI Black" pitchFamily="34" charset="0"/>
                <a:ea typeface="Segoe UI Black" pitchFamily="34" charset="0"/>
              </a:rPr>
              <a:t>♥</a:t>
            </a:r>
            <a:r>
              <a:rPr lang="fr-FR" sz="2400" b="1" dirty="0" smtClean="0">
                <a:solidFill>
                  <a:srgbClr val="00B050"/>
                </a:solidFill>
                <a:latin typeface="Segoe UI Black" pitchFamily="34" charset="0"/>
                <a:ea typeface="Segoe UI Black" pitchFamily="34" charset="0"/>
              </a:rPr>
              <a:t> </a:t>
            </a:r>
            <a:endParaRPr lang="fr-FR" sz="2400" b="1" dirty="0">
              <a:solidFill>
                <a:schemeClr val="tx1"/>
              </a:solidFill>
            </a:endParaRPr>
          </a:p>
        </p:txBody>
      </p:sp>
      <p:sp>
        <p:nvSpPr>
          <p:cNvPr id="14" name="Rectangle à coins arrondis 13"/>
          <p:cNvSpPr/>
          <p:nvPr/>
        </p:nvSpPr>
        <p:spPr>
          <a:xfrm>
            <a:off x="1918556" y="2498507"/>
            <a:ext cx="1087395" cy="40552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fr-FR" sz="2400" b="1" dirty="0" smtClean="0">
                <a:solidFill>
                  <a:schemeClr val="tx1"/>
                </a:solidFill>
                <a:ea typeface="Segoe UI Black" pitchFamily="34" charset="0"/>
              </a:rPr>
              <a:t>D de </a:t>
            </a:r>
            <a:r>
              <a:rPr lang="fr-FR" sz="2400" b="1" dirty="0">
                <a:solidFill>
                  <a:srgbClr val="FF0000"/>
                </a:solidFill>
                <a:latin typeface="Segoe UI Black" pitchFamily="34" charset="0"/>
                <a:ea typeface="Segoe UI Black" pitchFamily="34" charset="0"/>
              </a:rPr>
              <a:t>♥</a:t>
            </a:r>
            <a:r>
              <a:rPr lang="fr-FR" sz="2400" b="1" dirty="0" smtClean="0">
                <a:solidFill>
                  <a:srgbClr val="00B050"/>
                </a:solidFill>
                <a:latin typeface="Segoe UI Black" pitchFamily="34" charset="0"/>
                <a:ea typeface="Segoe UI Black" pitchFamily="34" charset="0"/>
              </a:rPr>
              <a:t> </a:t>
            </a:r>
            <a:endParaRPr lang="fr-FR" sz="2400" b="1" dirty="0">
              <a:solidFill>
                <a:schemeClr val="tx1"/>
              </a:solidFill>
            </a:endParaRPr>
          </a:p>
        </p:txBody>
      </p:sp>
      <p:sp>
        <p:nvSpPr>
          <p:cNvPr id="15" name="Rectangle à coins arrondis 14"/>
          <p:cNvSpPr/>
          <p:nvPr/>
        </p:nvSpPr>
        <p:spPr>
          <a:xfrm>
            <a:off x="789453" y="3236495"/>
            <a:ext cx="1087395" cy="40552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fr-FR" sz="2400" b="1" dirty="0" smtClean="0">
                <a:solidFill>
                  <a:schemeClr val="tx1"/>
                </a:solidFill>
                <a:ea typeface="Segoe UI Black" pitchFamily="34" charset="0"/>
              </a:rPr>
              <a:t>V de </a:t>
            </a:r>
            <a:r>
              <a:rPr lang="fr-FR" sz="2400" b="1" dirty="0">
                <a:solidFill>
                  <a:srgbClr val="FF0000"/>
                </a:solidFill>
                <a:latin typeface="Segoe UI Black" pitchFamily="34" charset="0"/>
                <a:ea typeface="Segoe UI Black" pitchFamily="34" charset="0"/>
              </a:rPr>
              <a:t>♥</a:t>
            </a:r>
            <a:r>
              <a:rPr lang="fr-FR" sz="2400" b="1" dirty="0" smtClean="0">
                <a:solidFill>
                  <a:srgbClr val="00B050"/>
                </a:solidFill>
                <a:latin typeface="Segoe UI Black" pitchFamily="34" charset="0"/>
                <a:ea typeface="Segoe UI Black" pitchFamily="34" charset="0"/>
              </a:rPr>
              <a:t> </a:t>
            </a:r>
            <a:endParaRPr lang="fr-FR" sz="2400" b="1" dirty="0">
              <a:solidFill>
                <a:schemeClr val="tx1"/>
              </a:solidFill>
            </a:endParaRPr>
          </a:p>
        </p:txBody>
      </p:sp>
      <p:sp>
        <p:nvSpPr>
          <p:cNvPr id="16" name="Rectangle à coins arrondis 15"/>
          <p:cNvSpPr/>
          <p:nvPr/>
        </p:nvSpPr>
        <p:spPr>
          <a:xfrm>
            <a:off x="323923" y="2498508"/>
            <a:ext cx="1459661" cy="405520"/>
          </a:xfrm>
          <a:prstGeom prst="round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b="1" dirty="0">
                <a:solidFill>
                  <a:schemeClr val="tx1"/>
                </a:solidFill>
              </a:rPr>
              <a:t>1</a:t>
            </a:r>
            <a:r>
              <a:rPr lang="fr-FR" sz="2400" b="1" baseline="30000" dirty="0">
                <a:solidFill>
                  <a:schemeClr val="tx1"/>
                </a:solidFill>
              </a:rPr>
              <a:t>ère</a:t>
            </a:r>
            <a:r>
              <a:rPr lang="fr-FR" sz="2400" b="1" dirty="0">
                <a:solidFill>
                  <a:schemeClr val="tx1"/>
                </a:solidFill>
              </a:rPr>
              <a:t> levée</a:t>
            </a:r>
          </a:p>
        </p:txBody>
      </p:sp>
      <p:sp>
        <p:nvSpPr>
          <p:cNvPr id="17" name="Rectangle à coins arrondis 16"/>
          <p:cNvSpPr/>
          <p:nvPr/>
        </p:nvSpPr>
        <p:spPr>
          <a:xfrm>
            <a:off x="2206361" y="3168280"/>
            <a:ext cx="522213" cy="548529"/>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sz="1600" b="1" dirty="0"/>
          </a:p>
        </p:txBody>
      </p:sp>
      <p:sp>
        <p:nvSpPr>
          <p:cNvPr id="18" name="Rectangle à coins arrondis 17"/>
          <p:cNvSpPr/>
          <p:nvPr/>
        </p:nvSpPr>
        <p:spPr>
          <a:xfrm>
            <a:off x="9094857" y="3897017"/>
            <a:ext cx="713452" cy="40552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fr-FR" sz="2400" b="1" dirty="0" smtClean="0">
                <a:solidFill>
                  <a:schemeClr val="tx1"/>
                </a:solidFill>
                <a:ea typeface="Segoe UI Black" pitchFamily="34" charset="0"/>
              </a:rPr>
              <a:t>Sud</a:t>
            </a:r>
            <a:endParaRPr lang="fr-FR" sz="2400" b="1" dirty="0">
              <a:solidFill>
                <a:schemeClr val="tx1"/>
              </a:solidFill>
            </a:endParaRPr>
          </a:p>
        </p:txBody>
      </p:sp>
      <p:sp>
        <p:nvSpPr>
          <p:cNvPr id="19" name="Rectangle à coins arrondis 18"/>
          <p:cNvSpPr/>
          <p:nvPr/>
        </p:nvSpPr>
        <p:spPr>
          <a:xfrm>
            <a:off x="7634963" y="3537217"/>
            <a:ext cx="713452" cy="40552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fr-FR" sz="2400" b="1" dirty="0" smtClean="0">
                <a:solidFill>
                  <a:schemeClr val="tx1"/>
                </a:solidFill>
                <a:ea typeface="Segoe UI Black" pitchFamily="34" charset="0"/>
              </a:rPr>
              <a:t>Sud</a:t>
            </a:r>
            <a:endParaRPr lang="fr-FR" sz="2400" b="1" dirty="0">
              <a:solidFill>
                <a:schemeClr val="tx1"/>
              </a:solidFill>
            </a:endParaRPr>
          </a:p>
        </p:txBody>
      </p:sp>
      <p:sp>
        <p:nvSpPr>
          <p:cNvPr id="21" name="Rectangle à coins arrondis 20"/>
          <p:cNvSpPr/>
          <p:nvPr/>
        </p:nvSpPr>
        <p:spPr>
          <a:xfrm>
            <a:off x="1960230" y="6047108"/>
            <a:ext cx="1087395" cy="40552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fr-FR" sz="2400" b="1" dirty="0">
                <a:solidFill>
                  <a:schemeClr val="tx1"/>
                </a:solidFill>
                <a:ea typeface="Segoe UI Black" pitchFamily="34" charset="0"/>
              </a:rPr>
              <a:t>2</a:t>
            </a:r>
            <a:r>
              <a:rPr lang="fr-FR" sz="2400" b="1" dirty="0" smtClean="0">
                <a:solidFill>
                  <a:schemeClr val="tx1"/>
                </a:solidFill>
                <a:ea typeface="Segoe UI Black" pitchFamily="34" charset="0"/>
              </a:rPr>
              <a:t> de </a:t>
            </a:r>
            <a:r>
              <a:rPr lang="fr-FR" sz="2400" dirty="0">
                <a:solidFill>
                  <a:srgbClr val="00B050"/>
                </a:solidFill>
                <a:latin typeface="Segoe UI Black" pitchFamily="34" charset="0"/>
                <a:ea typeface="Segoe UI Black" pitchFamily="34" charset="0"/>
              </a:rPr>
              <a:t>♣</a:t>
            </a:r>
            <a:r>
              <a:rPr lang="fr-FR" sz="2400" b="1" dirty="0" smtClean="0">
                <a:solidFill>
                  <a:srgbClr val="00B050"/>
                </a:solidFill>
                <a:latin typeface="Segoe UI Black" pitchFamily="34" charset="0"/>
                <a:ea typeface="Segoe UI Black" pitchFamily="34" charset="0"/>
              </a:rPr>
              <a:t> </a:t>
            </a:r>
            <a:endParaRPr lang="fr-FR" sz="2400" b="1" dirty="0">
              <a:solidFill>
                <a:schemeClr val="tx1"/>
              </a:solidFill>
            </a:endParaRPr>
          </a:p>
        </p:txBody>
      </p:sp>
      <p:sp>
        <p:nvSpPr>
          <p:cNvPr id="22" name="Flèche en arc 21"/>
          <p:cNvSpPr/>
          <p:nvPr/>
        </p:nvSpPr>
        <p:spPr>
          <a:xfrm>
            <a:off x="1876848" y="4913246"/>
            <a:ext cx="1148412" cy="1138577"/>
          </a:xfrm>
          <a:prstGeom prst="circularArrow">
            <a:avLst>
              <a:gd name="adj1" fmla="val 6980"/>
              <a:gd name="adj2" fmla="val 1142319"/>
              <a:gd name="adj3" fmla="val 20393961"/>
              <a:gd name="adj4" fmla="val 4378996"/>
              <a:gd name="adj5" fmla="val 9428"/>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23" name="ZoneTexte 22"/>
          <p:cNvSpPr txBox="1"/>
          <p:nvPr/>
        </p:nvSpPr>
        <p:spPr>
          <a:xfrm>
            <a:off x="4309376" y="4738900"/>
            <a:ext cx="7364627" cy="1200329"/>
          </a:xfrm>
          <a:prstGeom prst="rect">
            <a:avLst/>
          </a:prstGeom>
          <a:noFill/>
        </p:spPr>
        <p:txBody>
          <a:bodyPr wrap="square" rtlCol="0">
            <a:spAutoFit/>
          </a:bodyPr>
          <a:lstStyle/>
          <a:p>
            <a:r>
              <a:rPr lang="fr-FR" sz="2400" dirty="0"/>
              <a:t>Sud a rejoué le 2 de </a:t>
            </a:r>
            <a:r>
              <a:rPr lang="fr-FR" sz="2400" b="1" dirty="0">
                <a:solidFill>
                  <a:srgbClr val="00B050"/>
                </a:solidFill>
                <a:latin typeface="Segoe UI Black" pitchFamily="34" charset="0"/>
                <a:ea typeface="Segoe UI Black" pitchFamily="34" charset="0"/>
              </a:rPr>
              <a:t>♣</a:t>
            </a:r>
          </a:p>
          <a:p>
            <a:r>
              <a:rPr lang="fr-FR" sz="2400" dirty="0"/>
              <a:t>Qui a remporté la levée ? </a:t>
            </a:r>
            <a:endParaRPr lang="fr-FR" sz="2400" dirty="0" smtClean="0"/>
          </a:p>
          <a:p>
            <a:r>
              <a:rPr lang="fr-FR" sz="2400" dirty="0" smtClean="0"/>
              <a:t>Qui </a:t>
            </a:r>
            <a:r>
              <a:rPr lang="fr-FR" sz="2400" dirty="0"/>
              <a:t>va attaquer à la troisième levée ? </a:t>
            </a:r>
            <a:endParaRPr lang="fr-FR" sz="2400" b="1" dirty="0"/>
          </a:p>
        </p:txBody>
      </p:sp>
      <p:sp>
        <p:nvSpPr>
          <p:cNvPr id="24" name="Rectangle à coins arrondis 23"/>
          <p:cNvSpPr/>
          <p:nvPr/>
        </p:nvSpPr>
        <p:spPr>
          <a:xfrm>
            <a:off x="3025260" y="5277417"/>
            <a:ext cx="1087395" cy="40552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fr-FR" sz="2400" b="1" dirty="0" smtClean="0">
                <a:solidFill>
                  <a:schemeClr val="tx1"/>
                </a:solidFill>
                <a:ea typeface="Segoe UI Black" pitchFamily="34" charset="0"/>
              </a:rPr>
              <a:t>5 </a:t>
            </a:r>
            <a:r>
              <a:rPr lang="fr-FR" sz="2400" b="1" dirty="0">
                <a:solidFill>
                  <a:schemeClr val="tx1"/>
                </a:solidFill>
                <a:ea typeface="Segoe UI Black" pitchFamily="34" charset="0"/>
              </a:rPr>
              <a:t>de </a:t>
            </a:r>
            <a:r>
              <a:rPr lang="fr-FR" sz="2400" dirty="0">
                <a:solidFill>
                  <a:srgbClr val="00B050"/>
                </a:solidFill>
                <a:latin typeface="Segoe UI Black" pitchFamily="34" charset="0"/>
                <a:ea typeface="Segoe UI Black" pitchFamily="34" charset="0"/>
              </a:rPr>
              <a:t>♣</a:t>
            </a:r>
            <a:r>
              <a:rPr lang="fr-FR" sz="2400" b="1" dirty="0">
                <a:solidFill>
                  <a:srgbClr val="00B050"/>
                </a:solidFill>
                <a:latin typeface="Segoe UI Black" pitchFamily="34" charset="0"/>
                <a:ea typeface="Segoe UI Black" pitchFamily="34" charset="0"/>
              </a:rPr>
              <a:t> </a:t>
            </a:r>
            <a:endParaRPr lang="fr-FR" sz="2400" b="1" dirty="0">
              <a:solidFill>
                <a:schemeClr val="tx1"/>
              </a:solidFill>
            </a:endParaRPr>
          </a:p>
        </p:txBody>
      </p:sp>
      <p:sp>
        <p:nvSpPr>
          <p:cNvPr id="25" name="Rectangle à coins arrondis 24"/>
          <p:cNvSpPr/>
          <p:nvPr/>
        </p:nvSpPr>
        <p:spPr>
          <a:xfrm>
            <a:off x="1918556" y="4536140"/>
            <a:ext cx="1087395" cy="40552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fr-FR" sz="2400" b="1" dirty="0" smtClean="0">
                <a:solidFill>
                  <a:schemeClr val="tx1"/>
                </a:solidFill>
                <a:ea typeface="Segoe UI Black" pitchFamily="34" charset="0"/>
              </a:rPr>
              <a:t>4 </a:t>
            </a:r>
            <a:r>
              <a:rPr lang="fr-FR" sz="2400" b="1" dirty="0">
                <a:solidFill>
                  <a:schemeClr val="tx1"/>
                </a:solidFill>
                <a:ea typeface="Segoe UI Black" pitchFamily="34" charset="0"/>
              </a:rPr>
              <a:t>de </a:t>
            </a:r>
            <a:r>
              <a:rPr lang="fr-FR" sz="2400" dirty="0">
                <a:solidFill>
                  <a:srgbClr val="00B050"/>
                </a:solidFill>
                <a:latin typeface="Segoe UI Black" pitchFamily="34" charset="0"/>
                <a:ea typeface="Segoe UI Black" pitchFamily="34" charset="0"/>
              </a:rPr>
              <a:t>♣</a:t>
            </a:r>
            <a:r>
              <a:rPr lang="fr-FR" sz="2400" b="1" dirty="0">
                <a:solidFill>
                  <a:srgbClr val="00B050"/>
                </a:solidFill>
                <a:latin typeface="Segoe UI Black" pitchFamily="34" charset="0"/>
                <a:ea typeface="Segoe UI Black" pitchFamily="34" charset="0"/>
              </a:rPr>
              <a:t> </a:t>
            </a:r>
            <a:endParaRPr lang="fr-FR" sz="2400" b="1" dirty="0">
              <a:solidFill>
                <a:schemeClr val="tx1"/>
              </a:solidFill>
            </a:endParaRPr>
          </a:p>
        </p:txBody>
      </p:sp>
      <p:sp>
        <p:nvSpPr>
          <p:cNvPr id="26" name="Rectangle à coins arrondis 25"/>
          <p:cNvSpPr/>
          <p:nvPr/>
        </p:nvSpPr>
        <p:spPr>
          <a:xfrm>
            <a:off x="789453" y="5274128"/>
            <a:ext cx="1087395" cy="40552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fr-FR" sz="2400" b="1" dirty="0" smtClean="0">
                <a:solidFill>
                  <a:schemeClr val="tx1"/>
                </a:solidFill>
                <a:ea typeface="Segoe UI Black" pitchFamily="34" charset="0"/>
              </a:rPr>
              <a:t>3 </a:t>
            </a:r>
            <a:r>
              <a:rPr lang="fr-FR" sz="2400" b="1" dirty="0">
                <a:solidFill>
                  <a:schemeClr val="tx1"/>
                </a:solidFill>
                <a:ea typeface="Segoe UI Black" pitchFamily="34" charset="0"/>
              </a:rPr>
              <a:t>de </a:t>
            </a:r>
            <a:r>
              <a:rPr lang="fr-FR" sz="2400" dirty="0">
                <a:solidFill>
                  <a:srgbClr val="00B050"/>
                </a:solidFill>
                <a:latin typeface="Segoe UI Black" pitchFamily="34" charset="0"/>
                <a:ea typeface="Segoe UI Black" pitchFamily="34" charset="0"/>
              </a:rPr>
              <a:t>♣</a:t>
            </a:r>
            <a:r>
              <a:rPr lang="fr-FR" sz="2400" b="1" dirty="0">
                <a:solidFill>
                  <a:srgbClr val="00B050"/>
                </a:solidFill>
                <a:latin typeface="Segoe UI Black" pitchFamily="34" charset="0"/>
                <a:ea typeface="Segoe UI Black" pitchFamily="34" charset="0"/>
              </a:rPr>
              <a:t> </a:t>
            </a:r>
            <a:endParaRPr lang="fr-FR" sz="2400" b="1" dirty="0">
              <a:solidFill>
                <a:schemeClr val="tx1"/>
              </a:solidFill>
            </a:endParaRPr>
          </a:p>
        </p:txBody>
      </p:sp>
      <p:sp>
        <p:nvSpPr>
          <p:cNvPr id="27" name="Rectangle à coins arrondis 26"/>
          <p:cNvSpPr/>
          <p:nvPr/>
        </p:nvSpPr>
        <p:spPr>
          <a:xfrm>
            <a:off x="323923" y="4536141"/>
            <a:ext cx="1530560" cy="405520"/>
          </a:xfrm>
          <a:prstGeom prst="round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b="1" dirty="0" smtClean="0">
                <a:solidFill>
                  <a:schemeClr val="tx1"/>
                </a:solidFill>
              </a:rPr>
              <a:t>2</a:t>
            </a:r>
            <a:r>
              <a:rPr lang="fr-FR" sz="2400" b="1" baseline="30000" dirty="0" smtClean="0">
                <a:solidFill>
                  <a:schemeClr val="tx1"/>
                </a:solidFill>
              </a:rPr>
              <a:t>ème</a:t>
            </a:r>
            <a:r>
              <a:rPr lang="fr-FR" sz="2400" b="1" dirty="0" smtClean="0">
                <a:solidFill>
                  <a:schemeClr val="tx1"/>
                </a:solidFill>
              </a:rPr>
              <a:t> </a:t>
            </a:r>
            <a:r>
              <a:rPr lang="fr-FR" sz="2400" b="1" dirty="0">
                <a:solidFill>
                  <a:schemeClr val="tx1"/>
                </a:solidFill>
              </a:rPr>
              <a:t>levée</a:t>
            </a:r>
          </a:p>
        </p:txBody>
      </p:sp>
      <p:sp>
        <p:nvSpPr>
          <p:cNvPr id="28" name="Rectangle à coins arrondis 27"/>
          <p:cNvSpPr/>
          <p:nvPr/>
        </p:nvSpPr>
        <p:spPr>
          <a:xfrm>
            <a:off x="2206361" y="5205913"/>
            <a:ext cx="522213" cy="548529"/>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sz="1600" b="1" dirty="0"/>
          </a:p>
        </p:txBody>
      </p:sp>
      <p:sp>
        <p:nvSpPr>
          <p:cNvPr id="29" name="Rectangle à coins arrondis 28"/>
          <p:cNvSpPr/>
          <p:nvPr/>
        </p:nvSpPr>
        <p:spPr>
          <a:xfrm>
            <a:off x="7669958" y="5136304"/>
            <a:ext cx="713452" cy="40552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fr-FR" sz="2400" b="1" dirty="0" smtClean="0">
                <a:solidFill>
                  <a:schemeClr val="tx1"/>
                </a:solidFill>
                <a:ea typeface="Segoe UI Black" pitchFamily="34" charset="0"/>
              </a:rPr>
              <a:t>Est</a:t>
            </a:r>
            <a:endParaRPr lang="fr-FR" sz="2400" b="1" dirty="0">
              <a:solidFill>
                <a:schemeClr val="tx1"/>
              </a:solidFill>
            </a:endParaRPr>
          </a:p>
        </p:txBody>
      </p:sp>
      <p:sp>
        <p:nvSpPr>
          <p:cNvPr id="30" name="Rectangle à coins arrondis 29"/>
          <p:cNvSpPr/>
          <p:nvPr/>
        </p:nvSpPr>
        <p:spPr>
          <a:xfrm>
            <a:off x="9118250" y="5476888"/>
            <a:ext cx="713452" cy="40552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fr-FR" sz="2400" b="1" dirty="0" smtClean="0">
                <a:solidFill>
                  <a:schemeClr val="tx1"/>
                </a:solidFill>
                <a:ea typeface="Segoe UI Black" pitchFamily="34" charset="0"/>
              </a:rPr>
              <a:t>Est</a:t>
            </a:r>
            <a:endParaRPr lang="fr-FR" sz="2400" b="1" dirty="0">
              <a:solidFill>
                <a:schemeClr val="tx1"/>
              </a:solidFill>
            </a:endParaRPr>
          </a:p>
        </p:txBody>
      </p:sp>
    </p:spTree>
    <p:extLst>
      <p:ext uri="{BB962C8B-B14F-4D97-AF65-F5344CB8AC3E}">
        <p14:creationId xmlns:p14="http://schemas.microsoft.com/office/powerpoint/2010/main" val="1244040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p:cTn id="21" dur="500" fill="hold"/>
                                        <p:tgtEl>
                                          <p:spTgt spid="16"/>
                                        </p:tgtEl>
                                        <p:attrNameLst>
                                          <p:attrName>ppt_w</p:attrName>
                                        </p:attrNameLst>
                                      </p:cBhvr>
                                      <p:tavLst>
                                        <p:tav tm="0">
                                          <p:val>
                                            <p:fltVal val="0"/>
                                          </p:val>
                                        </p:tav>
                                        <p:tav tm="100000">
                                          <p:val>
                                            <p:strVal val="#ppt_w"/>
                                          </p:val>
                                        </p:tav>
                                      </p:tavLst>
                                    </p:anim>
                                    <p:anim calcmode="lin" valueType="num">
                                      <p:cBhvr>
                                        <p:cTn id="22" dur="500" fill="hold"/>
                                        <p:tgtEl>
                                          <p:spTgt spid="16"/>
                                        </p:tgtEl>
                                        <p:attrNameLst>
                                          <p:attrName>ppt_h</p:attrName>
                                        </p:attrNameLst>
                                      </p:cBhvr>
                                      <p:tavLst>
                                        <p:tav tm="0">
                                          <p:val>
                                            <p:fltVal val="0"/>
                                          </p:val>
                                        </p:tav>
                                        <p:tav tm="100000">
                                          <p:val>
                                            <p:strVal val="#ppt_h"/>
                                          </p:val>
                                        </p:tav>
                                      </p:tavLst>
                                    </p:anim>
                                    <p:animEffect transition="in" filter="fade">
                                      <p:cBhvr>
                                        <p:cTn id="23" dur="500"/>
                                        <p:tgtEl>
                                          <p:spTgt spid="16"/>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p:cTn id="26" dur="500" fill="hold"/>
                                        <p:tgtEl>
                                          <p:spTgt spid="17"/>
                                        </p:tgtEl>
                                        <p:attrNameLst>
                                          <p:attrName>ppt_w</p:attrName>
                                        </p:attrNameLst>
                                      </p:cBhvr>
                                      <p:tavLst>
                                        <p:tav tm="0">
                                          <p:val>
                                            <p:fltVal val="0"/>
                                          </p:val>
                                        </p:tav>
                                        <p:tav tm="100000">
                                          <p:val>
                                            <p:strVal val="#ppt_w"/>
                                          </p:val>
                                        </p:tav>
                                      </p:tavLst>
                                    </p:anim>
                                    <p:anim calcmode="lin" valueType="num">
                                      <p:cBhvr>
                                        <p:cTn id="27" dur="500" fill="hold"/>
                                        <p:tgtEl>
                                          <p:spTgt spid="17"/>
                                        </p:tgtEl>
                                        <p:attrNameLst>
                                          <p:attrName>ppt_h</p:attrName>
                                        </p:attrNameLst>
                                      </p:cBhvr>
                                      <p:tavLst>
                                        <p:tav tm="0">
                                          <p:val>
                                            <p:fltVal val="0"/>
                                          </p:val>
                                        </p:tav>
                                        <p:tav tm="100000">
                                          <p:val>
                                            <p:strVal val="#ppt_h"/>
                                          </p:val>
                                        </p:tav>
                                      </p:tavLst>
                                    </p:anim>
                                    <p:animEffect transition="in" filter="fade">
                                      <p:cBhvr>
                                        <p:cTn id="28" dur="500"/>
                                        <p:tgtEl>
                                          <p:spTgt spid="17"/>
                                        </p:tgtEl>
                                      </p:cBhvr>
                                    </p:animEffec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2">
                                            <p:txEl>
                                              <p:pRg st="0" end="0"/>
                                            </p:txEl>
                                          </p:spTgt>
                                        </p:tgtEl>
                                        <p:attrNameLst>
                                          <p:attrName>style.visibility</p:attrName>
                                        </p:attrNameLst>
                                      </p:cBhvr>
                                      <p:to>
                                        <p:strVal val="visible"/>
                                      </p:to>
                                    </p:set>
                                  </p:childTnLst>
                                </p:cTn>
                              </p:par>
                              <p:par>
                                <p:cTn id="33" presetID="53" presetClass="entr" presetSubtype="16"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p:cTn id="35" dur="500" fill="hold"/>
                                        <p:tgtEl>
                                          <p:spTgt spid="15"/>
                                        </p:tgtEl>
                                        <p:attrNameLst>
                                          <p:attrName>ppt_w</p:attrName>
                                        </p:attrNameLst>
                                      </p:cBhvr>
                                      <p:tavLst>
                                        <p:tav tm="0">
                                          <p:val>
                                            <p:fltVal val="0"/>
                                          </p:val>
                                        </p:tav>
                                        <p:tav tm="100000">
                                          <p:val>
                                            <p:strVal val="#ppt_w"/>
                                          </p:val>
                                        </p:tav>
                                      </p:tavLst>
                                    </p:anim>
                                    <p:anim calcmode="lin" valueType="num">
                                      <p:cBhvr>
                                        <p:cTn id="36" dur="500" fill="hold"/>
                                        <p:tgtEl>
                                          <p:spTgt spid="15"/>
                                        </p:tgtEl>
                                        <p:attrNameLst>
                                          <p:attrName>ppt_h</p:attrName>
                                        </p:attrNameLst>
                                      </p:cBhvr>
                                      <p:tavLst>
                                        <p:tav tm="0">
                                          <p:val>
                                            <p:fltVal val="0"/>
                                          </p:val>
                                        </p:tav>
                                        <p:tav tm="100000">
                                          <p:val>
                                            <p:strVal val="#ppt_h"/>
                                          </p:val>
                                        </p:tav>
                                      </p:tavLst>
                                    </p:anim>
                                    <p:animEffect transition="in" filter="fade">
                                      <p:cBhvr>
                                        <p:cTn id="37" dur="500"/>
                                        <p:tgtEl>
                                          <p:spTgt spid="15"/>
                                        </p:tgtEl>
                                      </p:cBhvr>
                                    </p:animEffec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12">
                                            <p:txEl>
                                              <p:pRg st="1" end="1"/>
                                            </p:txEl>
                                          </p:spTgt>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11"/>
                                        </p:tgtEl>
                                        <p:attrNameLst>
                                          <p:attrName>style.visibility</p:attrName>
                                        </p:attrNameLst>
                                      </p:cBhvr>
                                      <p:to>
                                        <p:strVal val="visible"/>
                                      </p:to>
                                    </p:set>
                                  </p:childTnLst>
                                </p:cTn>
                              </p:par>
                              <p:par>
                                <p:cTn id="44" presetID="53" presetClass="entr" presetSubtype="16"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p:cTn id="46" dur="500" fill="hold"/>
                                        <p:tgtEl>
                                          <p:spTgt spid="14"/>
                                        </p:tgtEl>
                                        <p:attrNameLst>
                                          <p:attrName>ppt_w</p:attrName>
                                        </p:attrNameLst>
                                      </p:cBhvr>
                                      <p:tavLst>
                                        <p:tav tm="0">
                                          <p:val>
                                            <p:fltVal val="0"/>
                                          </p:val>
                                        </p:tav>
                                        <p:tav tm="100000">
                                          <p:val>
                                            <p:strVal val="#ppt_w"/>
                                          </p:val>
                                        </p:tav>
                                      </p:tavLst>
                                    </p:anim>
                                    <p:anim calcmode="lin" valueType="num">
                                      <p:cBhvr>
                                        <p:cTn id="47" dur="500" fill="hold"/>
                                        <p:tgtEl>
                                          <p:spTgt spid="14"/>
                                        </p:tgtEl>
                                        <p:attrNameLst>
                                          <p:attrName>ppt_h</p:attrName>
                                        </p:attrNameLst>
                                      </p:cBhvr>
                                      <p:tavLst>
                                        <p:tav tm="0">
                                          <p:val>
                                            <p:fltVal val="0"/>
                                          </p:val>
                                        </p:tav>
                                        <p:tav tm="100000">
                                          <p:val>
                                            <p:strVal val="#ppt_h"/>
                                          </p:val>
                                        </p:tav>
                                      </p:tavLst>
                                    </p:anim>
                                    <p:animEffect transition="in" filter="fade">
                                      <p:cBhvr>
                                        <p:cTn id="48" dur="500"/>
                                        <p:tgtEl>
                                          <p:spTgt spid="14"/>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fltVal val="0"/>
                                          </p:val>
                                        </p:tav>
                                        <p:tav tm="100000">
                                          <p:val>
                                            <p:strVal val="#ppt_w"/>
                                          </p:val>
                                        </p:tav>
                                      </p:tavLst>
                                    </p:anim>
                                    <p:anim calcmode="lin" valueType="num">
                                      <p:cBhvr>
                                        <p:cTn id="52" dur="500" fill="hold"/>
                                        <p:tgtEl>
                                          <p:spTgt spid="13"/>
                                        </p:tgtEl>
                                        <p:attrNameLst>
                                          <p:attrName>ppt_h</p:attrName>
                                        </p:attrNameLst>
                                      </p:cBhvr>
                                      <p:tavLst>
                                        <p:tav tm="0">
                                          <p:val>
                                            <p:fltVal val="0"/>
                                          </p:val>
                                        </p:tav>
                                        <p:tav tm="100000">
                                          <p:val>
                                            <p:strVal val="#ppt_h"/>
                                          </p:val>
                                        </p:tav>
                                      </p:tavLst>
                                    </p:anim>
                                    <p:animEffect transition="in" filter="fade">
                                      <p:cBhvr>
                                        <p:cTn id="53" dur="500"/>
                                        <p:tgtEl>
                                          <p:spTgt spid="13"/>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0"/>
                                        </p:tgtEl>
                                        <p:attrNameLst>
                                          <p:attrName>style.visibility</p:attrName>
                                        </p:attrNameLst>
                                      </p:cBhvr>
                                      <p:to>
                                        <p:strVal val="visible"/>
                                      </p:to>
                                    </p:set>
                                    <p:anim calcmode="lin" valueType="num">
                                      <p:cBhvr>
                                        <p:cTn id="56" dur="500" fill="hold"/>
                                        <p:tgtEl>
                                          <p:spTgt spid="10"/>
                                        </p:tgtEl>
                                        <p:attrNameLst>
                                          <p:attrName>ppt_w</p:attrName>
                                        </p:attrNameLst>
                                      </p:cBhvr>
                                      <p:tavLst>
                                        <p:tav tm="0">
                                          <p:val>
                                            <p:fltVal val="0"/>
                                          </p:val>
                                        </p:tav>
                                        <p:tav tm="100000">
                                          <p:val>
                                            <p:strVal val="#ppt_w"/>
                                          </p:val>
                                        </p:tav>
                                      </p:tavLst>
                                    </p:anim>
                                    <p:anim calcmode="lin" valueType="num">
                                      <p:cBhvr>
                                        <p:cTn id="57" dur="500" fill="hold"/>
                                        <p:tgtEl>
                                          <p:spTgt spid="10"/>
                                        </p:tgtEl>
                                        <p:attrNameLst>
                                          <p:attrName>ppt_h</p:attrName>
                                        </p:attrNameLst>
                                      </p:cBhvr>
                                      <p:tavLst>
                                        <p:tav tm="0">
                                          <p:val>
                                            <p:fltVal val="0"/>
                                          </p:val>
                                        </p:tav>
                                        <p:tav tm="100000">
                                          <p:val>
                                            <p:strVal val="#ppt_h"/>
                                          </p:val>
                                        </p:tav>
                                      </p:tavLst>
                                    </p:anim>
                                    <p:animEffect transition="in" filter="fade">
                                      <p:cBhvr>
                                        <p:cTn id="58" dur="500"/>
                                        <p:tgtEl>
                                          <p:spTgt spid="10"/>
                                        </p:tgtEl>
                                      </p:cBhvr>
                                    </p:animEffec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6" presetClass="entr" presetSubtype="21" fill="hold" grpId="0" nodeType="click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barn(inVertical)">
                                      <p:cBhvr>
                                        <p:cTn id="67" dur="500"/>
                                        <p:tgtEl>
                                          <p:spTgt spid="19"/>
                                        </p:tgtEl>
                                      </p:cBhvr>
                                    </p:animEffect>
                                  </p:childTnLst>
                                </p:cTn>
                              </p:par>
                            </p:childTnLst>
                          </p:cTn>
                        </p:par>
                      </p:childTnLst>
                    </p:cTn>
                  </p:par>
                  <p:par>
                    <p:cTn id="68" fill="hold">
                      <p:stCondLst>
                        <p:cond delay="indefinite"/>
                      </p:stCondLst>
                      <p:childTnLst>
                        <p:par>
                          <p:cTn id="69" fill="hold">
                            <p:stCondLst>
                              <p:cond delay="0"/>
                            </p:stCondLst>
                            <p:childTnLst>
                              <p:par>
                                <p:cTn id="70" presetID="1" presetClass="entr" presetSubtype="0" fill="hold" nodeType="clickEffect">
                                  <p:stCondLst>
                                    <p:cond delay="0"/>
                                  </p:stCondLst>
                                  <p:childTnLst>
                                    <p:set>
                                      <p:cBhvr>
                                        <p:cTn id="71"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72" fill="hold">
                      <p:stCondLst>
                        <p:cond delay="indefinite"/>
                      </p:stCondLst>
                      <p:childTnLst>
                        <p:par>
                          <p:cTn id="73" fill="hold">
                            <p:stCondLst>
                              <p:cond delay="0"/>
                            </p:stCondLst>
                            <p:childTnLst>
                              <p:par>
                                <p:cTn id="74" presetID="16" presetClass="entr" presetSubtype="21" fill="hold" grpId="0" nodeType="clickEffect">
                                  <p:stCondLst>
                                    <p:cond delay="0"/>
                                  </p:stCondLst>
                                  <p:childTnLst>
                                    <p:set>
                                      <p:cBhvr>
                                        <p:cTn id="75" dur="1" fill="hold">
                                          <p:stCondLst>
                                            <p:cond delay="0"/>
                                          </p:stCondLst>
                                        </p:cTn>
                                        <p:tgtEl>
                                          <p:spTgt spid="18"/>
                                        </p:tgtEl>
                                        <p:attrNameLst>
                                          <p:attrName>style.visibility</p:attrName>
                                        </p:attrNameLst>
                                      </p:cBhvr>
                                      <p:to>
                                        <p:strVal val="visible"/>
                                      </p:to>
                                    </p:set>
                                    <p:animEffect transition="in" filter="barn(inVertical)">
                                      <p:cBhvr>
                                        <p:cTn id="76" dur="500"/>
                                        <p:tgtEl>
                                          <p:spTgt spid="18"/>
                                        </p:tgtEl>
                                      </p:cBhvr>
                                    </p:animEffect>
                                  </p:childTnLst>
                                </p:cTn>
                              </p:par>
                            </p:childTnLst>
                          </p:cTn>
                        </p:par>
                      </p:childTnLst>
                    </p:cTn>
                  </p:par>
                  <p:par>
                    <p:cTn id="77" fill="hold">
                      <p:stCondLst>
                        <p:cond delay="indefinite"/>
                      </p:stCondLst>
                      <p:childTnLst>
                        <p:par>
                          <p:cTn id="78" fill="hold">
                            <p:stCondLst>
                              <p:cond delay="0"/>
                            </p:stCondLst>
                            <p:childTnLst>
                              <p:par>
                                <p:cTn id="79" presetID="53" presetClass="entr" presetSubtype="16" fill="hold" grpId="0" nodeType="clickEffect">
                                  <p:stCondLst>
                                    <p:cond delay="0"/>
                                  </p:stCondLst>
                                  <p:childTnLst>
                                    <p:set>
                                      <p:cBhvr>
                                        <p:cTn id="80" dur="1" fill="hold">
                                          <p:stCondLst>
                                            <p:cond delay="0"/>
                                          </p:stCondLst>
                                        </p:cTn>
                                        <p:tgtEl>
                                          <p:spTgt spid="27"/>
                                        </p:tgtEl>
                                        <p:attrNameLst>
                                          <p:attrName>style.visibility</p:attrName>
                                        </p:attrNameLst>
                                      </p:cBhvr>
                                      <p:to>
                                        <p:strVal val="visible"/>
                                      </p:to>
                                    </p:set>
                                    <p:anim calcmode="lin" valueType="num">
                                      <p:cBhvr>
                                        <p:cTn id="81" dur="500" fill="hold"/>
                                        <p:tgtEl>
                                          <p:spTgt spid="27"/>
                                        </p:tgtEl>
                                        <p:attrNameLst>
                                          <p:attrName>ppt_w</p:attrName>
                                        </p:attrNameLst>
                                      </p:cBhvr>
                                      <p:tavLst>
                                        <p:tav tm="0">
                                          <p:val>
                                            <p:fltVal val="0"/>
                                          </p:val>
                                        </p:tav>
                                        <p:tav tm="100000">
                                          <p:val>
                                            <p:strVal val="#ppt_w"/>
                                          </p:val>
                                        </p:tav>
                                      </p:tavLst>
                                    </p:anim>
                                    <p:anim calcmode="lin" valueType="num">
                                      <p:cBhvr>
                                        <p:cTn id="82" dur="500" fill="hold"/>
                                        <p:tgtEl>
                                          <p:spTgt spid="27"/>
                                        </p:tgtEl>
                                        <p:attrNameLst>
                                          <p:attrName>ppt_h</p:attrName>
                                        </p:attrNameLst>
                                      </p:cBhvr>
                                      <p:tavLst>
                                        <p:tav tm="0">
                                          <p:val>
                                            <p:fltVal val="0"/>
                                          </p:val>
                                        </p:tav>
                                        <p:tav tm="100000">
                                          <p:val>
                                            <p:strVal val="#ppt_h"/>
                                          </p:val>
                                        </p:tav>
                                      </p:tavLst>
                                    </p:anim>
                                    <p:animEffect transition="in" filter="fade">
                                      <p:cBhvr>
                                        <p:cTn id="83" dur="500"/>
                                        <p:tgtEl>
                                          <p:spTgt spid="27"/>
                                        </p:tgtEl>
                                      </p:cBhvr>
                                    </p:animEffect>
                                  </p:childTnLst>
                                </p:cTn>
                              </p:par>
                              <p:par>
                                <p:cTn id="84" presetID="53" presetClass="entr" presetSubtype="16" fill="hold" grpId="0" nodeType="withEffect">
                                  <p:stCondLst>
                                    <p:cond delay="0"/>
                                  </p:stCondLst>
                                  <p:childTnLst>
                                    <p:set>
                                      <p:cBhvr>
                                        <p:cTn id="85" dur="1" fill="hold">
                                          <p:stCondLst>
                                            <p:cond delay="0"/>
                                          </p:stCondLst>
                                        </p:cTn>
                                        <p:tgtEl>
                                          <p:spTgt spid="28"/>
                                        </p:tgtEl>
                                        <p:attrNameLst>
                                          <p:attrName>style.visibility</p:attrName>
                                        </p:attrNameLst>
                                      </p:cBhvr>
                                      <p:to>
                                        <p:strVal val="visible"/>
                                      </p:to>
                                    </p:set>
                                    <p:anim calcmode="lin" valueType="num">
                                      <p:cBhvr>
                                        <p:cTn id="86" dur="500" fill="hold"/>
                                        <p:tgtEl>
                                          <p:spTgt spid="28"/>
                                        </p:tgtEl>
                                        <p:attrNameLst>
                                          <p:attrName>ppt_w</p:attrName>
                                        </p:attrNameLst>
                                      </p:cBhvr>
                                      <p:tavLst>
                                        <p:tav tm="0">
                                          <p:val>
                                            <p:fltVal val="0"/>
                                          </p:val>
                                        </p:tav>
                                        <p:tav tm="100000">
                                          <p:val>
                                            <p:strVal val="#ppt_w"/>
                                          </p:val>
                                        </p:tav>
                                      </p:tavLst>
                                    </p:anim>
                                    <p:anim calcmode="lin" valueType="num">
                                      <p:cBhvr>
                                        <p:cTn id="87" dur="500" fill="hold"/>
                                        <p:tgtEl>
                                          <p:spTgt spid="28"/>
                                        </p:tgtEl>
                                        <p:attrNameLst>
                                          <p:attrName>ppt_h</p:attrName>
                                        </p:attrNameLst>
                                      </p:cBhvr>
                                      <p:tavLst>
                                        <p:tav tm="0">
                                          <p:val>
                                            <p:fltVal val="0"/>
                                          </p:val>
                                        </p:tav>
                                        <p:tav tm="100000">
                                          <p:val>
                                            <p:strVal val="#ppt_h"/>
                                          </p:val>
                                        </p:tav>
                                      </p:tavLst>
                                    </p:anim>
                                    <p:animEffect transition="in" filter="fade">
                                      <p:cBhvr>
                                        <p:cTn id="88" dur="500"/>
                                        <p:tgtEl>
                                          <p:spTgt spid="28"/>
                                        </p:tgtEl>
                                      </p:cBhvr>
                                    </p:animEffect>
                                  </p:childTnLst>
                                </p:cTn>
                              </p:par>
                            </p:childTnLst>
                          </p:cTn>
                        </p:par>
                      </p:childTnLst>
                    </p:cTn>
                  </p:par>
                  <p:par>
                    <p:cTn id="89" fill="hold">
                      <p:stCondLst>
                        <p:cond delay="indefinite"/>
                      </p:stCondLst>
                      <p:childTnLst>
                        <p:par>
                          <p:cTn id="90" fill="hold">
                            <p:stCondLst>
                              <p:cond delay="0"/>
                            </p:stCondLst>
                            <p:childTnLst>
                              <p:par>
                                <p:cTn id="91" presetID="1" presetClass="entr" presetSubtype="0" fill="hold" nodeType="clickEffect">
                                  <p:stCondLst>
                                    <p:cond delay="0"/>
                                  </p:stCondLst>
                                  <p:childTnLst>
                                    <p:set>
                                      <p:cBhvr>
                                        <p:cTn id="92" dur="1" fill="hold">
                                          <p:stCondLst>
                                            <p:cond delay="0"/>
                                          </p:stCondLst>
                                        </p:cTn>
                                        <p:tgtEl>
                                          <p:spTgt spid="23">
                                            <p:txEl>
                                              <p:pRg st="0" end="0"/>
                                            </p:txEl>
                                          </p:spTgt>
                                        </p:tgtEl>
                                        <p:attrNameLst>
                                          <p:attrName>style.visibility</p:attrName>
                                        </p:attrNameLst>
                                      </p:cBhvr>
                                      <p:to>
                                        <p:strVal val="visible"/>
                                      </p:to>
                                    </p:set>
                                  </p:childTnLst>
                                </p:cTn>
                              </p:par>
                              <p:par>
                                <p:cTn id="93" presetID="53" presetClass="entr" presetSubtype="16" fill="hold" grpId="0" nodeType="withEffect">
                                  <p:stCondLst>
                                    <p:cond delay="0"/>
                                  </p:stCondLst>
                                  <p:childTnLst>
                                    <p:set>
                                      <p:cBhvr>
                                        <p:cTn id="94" dur="1" fill="hold">
                                          <p:stCondLst>
                                            <p:cond delay="0"/>
                                          </p:stCondLst>
                                        </p:cTn>
                                        <p:tgtEl>
                                          <p:spTgt spid="21"/>
                                        </p:tgtEl>
                                        <p:attrNameLst>
                                          <p:attrName>style.visibility</p:attrName>
                                        </p:attrNameLst>
                                      </p:cBhvr>
                                      <p:to>
                                        <p:strVal val="visible"/>
                                      </p:to>
                                    </p:set>
                                    <p:anim calcmode="lin" valueType="num">
                                      <p:cBhvr>
                                        <p:cTn id="95" dur="500" fill="hold"/>
                                        <p:tgtEl>
                                          <p:spTgt spid="21"/>
                                        </p:tgtEl>
                                        <p:attrNameLst>
                                          <p:attrName>ppt_w</p:attrName>
                                        </p:attrNameLst>
                                      </p:cBhvr>
                                      <p:tavLst>
                                        <p:tav tm="0">
                                          <p:val>
                                            <p:fltVal val="0"/>
                                          </p:val>
                                        </p:tav>
                                        <p:tav tm="100000">
                                          <p:val>
                                            <p:strVal val="#ppt_w"/>
                                          </p:val>
                                        </p:tav>
                                      </p:tavLst>
                                    </p:anim>
                                    <p:anim calcmode="lin" valueType="num">
                                      <p:cBhvr>
                                        <p:cTn id="96" dur="500" fill="hold"/>
                                        <p:tgtEl>
                                          <p:spTgt spid="21"/>
                                        </p:tgtEl>
                                        <p:attrNameLst>
                                          <p:attrName>ppt_h</p:attrName>
                                        </p:attrNameLst>
                                      </p:cBhvr>
                                      <p:tavLst>
                                        <p:tav tm="0">
                                          <p:val>
                                            <p:fltVal val="0"/>
                                          </p:val>
                                        </p:tav>
                                        <p:tav tm="100000">
                                          <p:val>
                                            <p:strVal val="#ppt_h"/>
                                          </p:val>
                                        </p:tav>
                                      </p:tavLst>
                                    </p:anim>
                                    <p:animEffect transition="in" filter="fade">
                                      <p:cBhvr>
                                        <p:cTn id="97" dur="500"/>
                                        <p:tgtEl>
                                          <p:spTgt spid="21"/>
                                        </p:tgtEl>
                                      </p:cBhvr>
                                    </p:animEffect>
                                  </p:childTnLst>
                                </p:cTn>
                              </p:par>
                            </p:childTnLst>
                          </p:cTn>
                        </p:par>
                      </p:childTnLst>
                    </p:cTn>
                  </p:par>
                  <p:par>
                    <p:cTn id="98" fill="hold">
                      <p:stCondLst>
                        <p:cond delay="indefinite"/>
                      </p:stCondLst>
                      <p:childTnLst>
                        <p:par>
                          <p:cTn id="99" fill="hold">
                            <p:stCondLst>
                              <p:cond delay="0"/>
                            </p:stCondLst>
                            <p:childTnLst>
                              <p:par>
                                <p:cTn id="100" presetID="1" presetClass="entr" presetSubtype="0" fill="hold" grpId="0" nodeType="clickEffect">
                                  <p:stCondLst>
                                    <p:cond delay="0"/>
                                  </p:stCondLst>
                                  <p:childTnLst>
                                    <p:set>
                                      <p:cBhvr>
                                        <p:cTn id="101" dur="1" fill="hold">
                                          <p:stCondLst>
                                            <p:cond delay="0"/>
                                          </p:stCondLst>
                                        </p:cTn>
                                        <p:tgtEl>
                                          <p:spTgt spid="22"/>
                                        </p:tgtEl>
                                        <p:attrNameLst>
                                          <p:attrName>style.visibility</p:attrName>
                                        </p:attrNameLst>
                                      </p:cBhvr>
                                      <p:to>
                                        <p:strVal val="visible"/>
                                      </p:to>
                                    </p:set>
                                  </p:childTnLst>
                                </p:cTn>
                              </p:par>
                              <p:par>
                                <p:cTn id="102" presetID="53" presetClass="entr" presetSubtype="16" fill="hold" grpId="0" nodeType="withEffect">
                                  <p:stCondLst>
                                    <p:cond delay="0"/>
                                  </p:stCondLst>
                                  <p:childTnLst>
                                    <p:set>
                                      <p:cBhvr>
                                        <p:cTn id="103" dur="1" fill="hold">
                                          <p:stCondLst>
                                            <p:cond delay="0"/>
                                          </p:stCondLst>
                                        </p:cTn>
                                        <p:tgtEl>
                                          <p:spTgt spid="26"/>
                                        </p:tgtEl>
                                        <p:attrNameLst>
                                          <p:attrName>style.visibility</p:attrName>
                                        </p:attrNameLst>
                                      </p:cBhvr>
                                      <p:to>
                                        <p:strVal val="visible"/>
                                      </p:to>
                                    </p:set>
                                    <p:anim calcmode="lin" valueType="num">
                                      <p:cBhvr>
                                        <p:cTn id="104" dur="500" fill="hold"/>
                                        <p:tgtEl>
                                          <p:spTgt spid="26"/>
                                        </p:tgtEl>
                                        <p:attrNameLst>
                                          <p:attrName>ppt_w</p:attrName>
                                        </p:attrNameLst>
                                      </p:cBhvr>
                                      <p:tavLst>
                                        <p:tav tm="0">
                                          <p:val>
                                            <p:fltVal val="0"/>
                                          </p:val>
                                        </p:tav>
                                        <p:tav tm="100000">
                                          <p:val>
                                            <p:strVal val="#ppt_w"/>
                                          </p:val>
                                        </p:tav>
                                      </p:tavLst>
                                    </p:anim>
                                    <p:anim calcmode="lin" valueType="num">
                                      <p:cBhvr>
                                        <p:cTn id="105" dur="500" fill="hold"/>
                                        <p:tgtEl>
                                          <p:spTgt spid="26"/>
                                        </p:tgtEl>
                                        <p:attrNameLst>
                                          <p:attrName>ppt_h</p:attrName>
                                        </p:attrNameLst>
                                      </p:cBhvr>
                                      <p:tavLst>
                                        <p:tav tm="0">
                                          <p:val>
                                            <p:fltVal val="0"/>
                                          </p:val>
                                        </p:tav>
                                        <p:tav tm="100000">
                                          <p:val>
                                            <p:strVal val="#ppt_h"/>
                                          </p:val>
                                        </p:tav>
                                      </p:tavLst>
                                    </p:anim>
                                    <p:animEffect transition="in" filter="fade">
                                      <p:cBhvr>
                                        <p:cTn id="106" dur="500"/>
                                        <p:tgtEl>
                                          <p:spTgt spid="26"/>
                                        </p:tgtEl>
                                      </p:cBhvr>
                                    </p:animEffect>
                                  </p:childTnLst>
                                </p:cTn>
                              </p:par>
                              <p:par>
                                <p:cTn id="107" presetID="53" presetClass="entr" presetSubtype="16" fill="hold" grpId="0" nodeType="withEffect">
                                  <p:stCondLst>
                                    <p:cond delay="0"/>
                                  </p:stCondLst>
                                  <p:childTnLst>
                                    <p:set>
                                      <p:cBhvr>
                                        <p:cTn id="108" dur="1" fill="hold">
                                          <p:stCondLst>
                                            <p:cond delay="0"/>
                                          </p:stCondLst>
                                        </p:cTn>
                                        <p:tgtEl>
                                          <p:spTgt spid="25"/>
                                        </p:tgtEl>
                                        <p:attrNameLst>
                                          <p:attrName>style.visibility</p:attrName>
                                        </p:attrNameLst>
                                      </p:cBhvr>
                                      <p:to>
                                        <p:strVal val="visible"/>
                                      </p:to>
                                    </p:set>
                                    <p:anim calcmode="lin" valueType="num">
                                      <p:cBhvr>
                                        <p:cTn id="109" dur="500" fill="hold"/>
                                        <p:tgtEl>
                                          <p:spTgt spid="25"/>
                                        </p:tgtEl>
                                        <p:attrNameLst>
                                          <p:attrName>ppt_w</p:attrName>
                                        </p:attrNameLst>
                                      </p:cBhvr>
                                      <p:tavLst>
                                        <p:tav tm="0">
                                          <p:val>
                                            <p:fltVal val="0"/>
                                          </p:val>
                                        </p:tav>
                                        <p:tav tm="100000">
                                          <p:val>
                                            <p:strVal val="#ppt_w"/>
                                          </p:val>
                                        </p:tav>
                                      </p:tavLst>
                                    </p:anim>
                                    <p:anim calcmode="lin" valueType="num">
                                      <p:cBhvr>
                                        <p:cTn id="110" dur="500" fill="hold"/>
                                        <p:tgtEl>
                                          <p:spTgt spid="25"/>
                                        </p:tgtEl>
                                        <p:attrNameLst>
                                          <p:attrName>ppt_h</p:attrName>
                                        </p:attrNameLst>
                                      </p:cBhvr>
                                      <p:tavLst>
                                        <p:tav tm="0">
                                          <p:val>
                                            <p:fltVal val="0"/>
                                          </p:val>
                                        </p:tav>
                                        <p:tav tm="100000">
                                          <p:val>
                                            <p:strVal val="#ppt_h"/>
                                          </p:val>
                                        </p:tav>
                                      </p:tavLst>
                                    </p:anim>
                                    <p:animEffect transition="in" filter="fade">
                                      <p:cBhvr>
                                        <p:cTn id="111" dur="500"/>
                                        <p:tgtEl>
                                          <p:spTgt spid="25"/>
                                        </p:tgtEl>
                                      </p:cBhvr>
                                    </p:animEffect>
                                  </p:childTnLst>
                                </p:cTn>
                              </p:par>
                              <p:par>
                                <p:cTn id="112" presetID="53" presetClass="entr" presetSubtype="16" fill="hold" grpId="0" nodeType="withEffect">
                                  <p:stCondLst>
                                    <p:cond delay="0"/>
                                  </p:stCondLst>
                                  <p:childTnLst>
                                    <p:set>
                                      <p:cBhvr>
                                        <p:cTn id="113" dur="1" fill="hold">
                                          <p:stCondLst>
                                            <p:cond delay="0"/>
                                          </p:stCondLst>
                                        </p:cTn>
                                        <p:tgtEl>
                                          <p:spTgt spid="24"/>
                                        </p:tgtEl>
                                        <p:attrNameLst>
                                          <p:attrName>style.visibility</p:attrName>
                                        </p:attrNameLst>
                                      </p:cBhvr>
                                      <p:to>
                                        <p:strVal val="visible"/>
                                      </p:to>
                                    </p:set>
                                    <p:anim calcmode="lin" valueType="num">
                                      <p:cBhvr>
                                        <p:cTn id="114" dur="500" fill="hold"/>
                                        <p:tgtEl>
                                          <p:spTgt spid="24"/>
                                        </p:tgtEl>
                                        <p:attrNameLst>
                                          <p:attrName>ppt_w</p:attrName>
                                        </p:attrNameLst>
                                      </p:cBhvr>
                                      <p:tavLst>
                                        <p:tav tm="0">
                                          <p:val>
                                            <p:fltVal val="0"/>
                                          </p:val>
                                        </p:tav>
                                        <p:tav tm="100000">
                                          <p:val>
                                            <p:strVal val="#ppt_w"/>
                                          </p:val>
                                        </p:tav>
                                      </p:tavLst>
                                    </p:anim>
                                    <p:anim calcmode="lin" valueType="num">
                                      <p:cBhvr>
                                        <p:cTn id="115" dur="500" fill="hold"/>
                                        <p:tgtEl>
                                          <p:spTgt spid="24"/>
                                        </p:tgtEl>
                                        <p:attrNameLst>
                                          <p:attrName>ppt_h</p:attrName>
                                        </p:attrNameLst>
                                      </p:cBhvr>
                                      <p:tavLst>
                                        <p:tav tm="0">
                                          <p:val>
                                            <p:fltVal val="0"/>
                                          </p:val>
                                        </p:tav>
                                        <p:tav tm="100000">
                                          <p:val>
                                            <p:strVal val="#ppt_h"/>
                                          </p:val>
                                        </p:tav>
                                      </p:tavLst>
                                    </p:anim>
                                    <p:animEffect transition="in" filter="fade">
                                      <p:cBhvr>
                                        <p:cTn id="116" dur="500"/>
                                        <p:tgtEl>
                                          <p:spTgt spid="24"/>
                                        </p:tgtEl>
                                      </p:cBhvr>
                                    </p:animEffect>
                                  </p:childTnLst>
                                </p:cTn>
                              </p:par>
                            </p:childTnLst>
                          </p:cTn>
                        </p:par>
                      </p:childTnLst>
                    </p:cTn>
                  </p:par>
                  <p:par>
                    <p:cTn id="117" fill="hold">
                      <p:stCondLst>
                        <p:cond delay="indefinite"/>
                      </p:stCondLst>
                      <p:childTnLst>
                        <p:par>
                          <p:cTn id="118" fill="hold">
                            <p:stCondLst>
                              <p:cond delay="0"/>
                            </p:stCondLst>
                            <p:childTnLst>
                              <p:par>
                                <p:cTn id="119" presetID="1" presetClass="entr" presetSubtype="0" fill="hold" nodeType="clickEffect">
                                  <p:stCondLst>
                                    <p:cond delay="0"/>
                                  </p:stCondLst>
                                  <p:childTnLst>
                                    <p:set>
                                      <p:cBhvr>
                                        <p:cTn id="120" dur="1" fill="hold">
                                          <p:stCondLst>
                                            <p:cond delay="0"/>
                                          </p:stCondLst>
                                        </p:cTn>
                                        <p:tgtEl>
                                          <p:spTgt spid="23">
                                            <p:txEl>
                                              <p:pRg st="1" end="1"/>
                                            </p:txEl>
                                          </p:spTgt>
                                        </p:tgtEl>
                                        <p:attrNameLst>
                                          <p:attrName>style.visibility</p:attrName>
                                        </p:attrNameLst>
                                      </p:cBhvr>
                                      <p:to>
                                        <p:strVal val="visible"/>
                                      </p:to>
                                    </p:set>
                                  </p:childTnLst>
                                </p:cTn>
                              </p:par>
                            </p:childTnLst>
                          </p:cTn>
                        </p:par>
                      </p:childTnLst>
                    </p:cTn>
                  </p:par>
                  <p:par>
                    <p:cTn id="121" fill="hold">
                      <p:stCondLst>
                        <p:cond delay="indefinite"/>
                      </p:stCondLst>
                      <p:childTnLst>
                        <p:par>
                          <p:cTn id="122" fill="hold">
                            <p:stCondLst>
                              <p:cond delay="0"/>
                            </p:stCondLst>
                            <p:childTnLst>
                              <p:par>
                                <p:cTn id="123" presetID="16" presetClass="entr" presetSubtype="21" fill="hold" grpId="0" nodeType="clickEffect">
                                  <p:stCondLst>
                                    <p:cond delay="0"/>
                                  </p:stCondLst>
                                  <p:childTnLst>
                                    <p:set>
                                      <p:cBhvr>
                                        <p:cTn id="124" dur="1" fill="hold">
                                          <p:stCondLst>
                                            <p:cond delay="0"/>
                                          </p:stCondLst>
                                        </p:cTn>
                                        <p:tgtEl>
                                          <p:spTgt spid="29"/>
                                        </p:tgtEl>
                                        <p:attrNameLst>
                                          <p:attrName>style.visibility</p:attrName>
                                        </p:attrNameLst>
                                      </p:cBhvr>
                                      <p:to>
                                        <p:strVal val="visible"/>
                                      </p:to>
                                    </p:set>
                                    <p:animEffect transition="in" filter="barn(inVertical)">
                                      <p:cBhvr>
                                        <p:cTn id="125" dur="500"/>
                                        <p:tgtEl>
                                          <p:spTgt spid="29"/>
                                        </p:tgtEl>
                                      </p:cBhvr>
                                    </p:animEffect>
                                  </p:childTnLst>
                                </p:cTn>
                              </p:par>
                            </p:childTnLst>
                          </p:cTn>
                        </p:par>
                      </p:childTnLst>
                    </p:cTn>
                  </p:par>
                  <p:par>
                    <p:cTn id="126" fill="hold">
                      <p:stCondLst>
                        <p:cond delay="indefinite"/>
                      </p:stCondLst>
                      <p:childTnLst>
                        <p:par>
                          <p:cTn id="127" fill="hold">
                            <p:stCondLst>
                              <p:cond delay="0"/>
                            </p:stCondLst>
                            <p:childTnLst>
                              <p:par>
                                <p:cTn id="128" presetID="1" presetClass="entr" presetSubtype="0" fill="hold" nodeType="clickEffect">
                                  <p:stCondLst>
                                    <p:cond delay="0"/>
                                  </p:stCondLst>
                                  <p:childTnLst>
                                    <p:set>
                                      <p:cBhvr>
                                        <p:cTn id="129" dur="1" fill="hold">
                                          <p:stCondLst>
                                            <p:cond delay="0"/>
                                          </p:stCondLst>
                                        </p:cTn>
                                        <p:tgtEl>
                                          <p:spTgt spid="23">
                                            <p:txEl>
                                              <p:pRg st="2" end="2"/>
                                            </p:txEl>
                                          </p:spTgt>
                                        </p:tgtEl>
                                        <p:attrNameLst>
                                          <p:attrName>style.visibility</p:attrName>
                                        </p:attrNameLst>
                                      </p:cBhvr>
                                      <p:to>
                                        <p:strVal val="visible"/>
                                      </p:to>
                                    </p:set>
                                  </p:childTnLst>
                                </p:cTn>
                              </p:par>
                            </p:childTnLst>
                          </p:cTn>
                        </p:par>
                      </p:childTnLst>
                    </p:cTn>
                  </p:par>
                  <p:par>
                    <p:cTn id="130" fill="hold">
                      <p:stCondLst>
                        <p:cond delay="indefinite"/>
                      </p:stCondLst>
                      <p:childTnLst>
                        <p:par>
                          <p:cTn id="131" fill="hold">
                            <p:stCondLst>
                              <p:cond delay="0"/>
                            </p:stCondLst>
                            <p:childTnLst>
                              <p:par>
                                <p:cTn id="132" presetID="16" presetClass="entr" presetSubtype="21" fill="hold" grpId="0" nodeType="clickEffect">
                                  <p:stCondLst>
                                    <p:cond delay="0"/>
                                  </p:stCondLst>
                                  <p:childTnLst>
                                    <p:set>
                                      <p:cBhvr>
                                        <p:cTn id="133" dur="1" fill="hold">
                                          <p:stCondLst>
                                            <p:cond delay="0"/>
                                          </p:stCondLst>
                                        </p:cTn>
                                        <p:tgtEl>
                                          <p:spTgt spid="30"/>
                                        </p:tgtEl>
                                        <p:attrNameLst>
                                          <p:attrName>style.visibility</p:attrName>
                                        </p:attrNameLst>
                                      </p:cBhvr>
                                      <p:to>
                                        <p:strVal val="visible"/>
                                      </p:to>
                                    </p:set>
                                    <p:animEffect transition="in" filter="barn(inVertical)">
                                      <p:cBhvr>
                                        <p:cTn id="13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3" grpId="0" animBg="1"/>
      <p:bldP spid="14" grpId="0" animBg="1"/>
      <p:bldP spid="15" grpId="0" animBg="1"/>
      <p:bldP spid="16" grpId="0" animBg="1"/>
      <p:bldP spid="17" grpId="0" animBg="1"/>
      <p:bldP spid="18" grpId="0" animBg="1"/>
      <p:bldP spid="19" grpId="0" animBg="1"/>
      <p:bldP spid="21" grpId="0" animBg="1"/>
      <p:bldP spid="22" grpId="0" animBg="1"/>
      <p:bldP spid="24" grpId="0" animBg="1"/>
      <p:bldP spid="25" grpId="0" animBg="1"/>
      <p:bldP spid="26" grpId="0" animBg="1"/>
      <p:bldP spid="27" grpId="0" animBg="1"/>
      <p:bldP spid="28" grpId="0" animBg="1"/>
      <p:bldP spid="29" grpId="0" animBg="1"/>
      <p:bldP spid="3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1 - Leçon 1</a:t>
            </a:r>
            <a:endParaRPr lang="fr-FR" sz="4000" dirty="0">
              <a:latin typeface="+mn-lt"/>
            </a:endParaRPr>
          </a:p>
        </p:txBody>
      </p:sp>
      <p:sp>
        <p:nvSpPr>
          <p:cNvPr id="3" name="Sous-titre 2"/>
          <p:cNvSpPr>
            <a:spLocks noGrp="1"/>
          </p:cNvSpPr>
          <p:nvPr>
            <p:ph type="subTitle" idx="1"/>
          </p:nvPr>
        </p:nvSpPr>
        <p:spPr>
          <a:xfrm>
            <a:off x="230659" y="848497"/>
            <a:ext cx="11640065" cy="5782961"/>
          </a:xfrm>
        </p:spPr>
        <p:txBody>
          <a:bodyPr/>
          <a:lstStyle/>
          <a:p>
            <a:r>
              <a:rPr lang="fr-FR" b="1" dirty="0" smtClean="0"/>
              <a:t>Le camp gagnant</a:t>
            </a:r>
          </a:p>
          <a:p>
            <a:pPr algn="l"/>
            <a:r>
              <a:rPr lang="fr-FR" dirty="0" smtClean="0"/>
              <a:t>	La première levée comporte les quatre plus fortes cartes de la couleur </a:t>
            </a:r>
            <a:r>
              <a:rPr lang="fr-FR" b="1" dirty="0" smtClean="0">
                <a:solidFill>
                  <a:srgbClr val="FF0000"/>
                </a:solidFill>
                <a:latin typeface="Segoe UI Black" pitchFamily="34" charset="0"/>
                <a:ea typeface="Segoe UI Black" pitchFamily="34" charset="0"/>
              </a:rPr>
              <a:t>♥ </a:t>
            </a:r>
            <a:r>
              <a:rPr lang="fr-FR" dirty="0" smtClean="0"/>
              <a:t>: l’As, le Roi</a:t>
            </a:r>
            <a:r>
              <a:rPr lang="fr-FR" dirty="0"/>
              <a:t>,</a:t>
            </a:r>
            <a:r>
              <a:rPr lang="fr-FR" dirty="0" smtClean="0"/>
              <a:t> la Dame et le Valet.</a:t>
            </a:r>
          </a:p>
          <a:p>
            <a:pPr algn="l"/>
            <a:r>
              <a:rPr lang="fr-FR" dirty="0"/>
              <a:t>	</a:t>
            </a:r>
            <a:r>
              <a:rPr lang="fr-FR" dirty="0" smtClean="0"/>
              <a:t>La deuxième levée comporte les quatre plus petites cartes de la couleur </a:t>
            </a:r>
            <a:r>
              <a:rPr lang="fr-FR" b="1" dirty="0" smtClean="0">
                <a:solidFill>
                  <a:srgbClr val="00B050"/>
                </a:solidFill>
                <a:latin typeface="Segoe UI Black" pitchFamily="34" charset="0"/>
                <a:ea typeface="Segoe UI Black" pitchFamily="34" charset="0"/>
              </a:rPr>
              <a:t>♣ </a:t>
            </a:r>
            <a:r>
              <a:rPr lang="fr-FR" dirty="0" smtClean="0"/>
              <a:t>: le 2, le 3, le 4 et le 5 </a:t>
            </a:r>
          </a:p>
          <a:p>
            <a:pPr algn="l"/>
            <a:endParaRPr lang="fr-FR" dirty="0" smtClean="0"/>
          </a:p>
          <a:p>
            <a:pPr algn="l"/>
            <a:r>
              <a:rPr lang="fr-FR" b="1" dirty="0" smtClean="0"/>
              <a:t>	</a:t>
            </a:r>
          </a:p>
          <a:p>
            <a:pPr algn="l"/>
            <a:r>
              <a:rPr lang="fr-FR" b="1" dirty="0"/>
              <a:t>	</a:t>
            </a:r>
            <a:r>
              <a:rPr lang="fr-FR" dirty="0" smtClean="0"/>
              <a:t>Le but du jeu est de réaliser le maximum de levées. </a:t>
            </a:r>
          </a:p>
          <a:p>
            <a:pPr algn="l"/>
            <a:r>
              <a:rPr lang="fr-FR" dirty="0"/>
              <a:t>	</a:t>
            </a:r>
            <a:r>
              <a:rPr lang="fr-FR" b="1" dirty="0" smtClean="0"/>
              <a:t>Leur contenu est sans importance.</a:t>
            </a:r>
            <a:endParaRPr lang="fr-FR" b="1" dirty="0"/>
          </a:p>
          <a:p>
            <a:pPr algn="l"/>
            <a:r>
              <a:rPr lang="fr-FR" dirty="0" smtClean="0">
                <a:solidFill>
                  <a:srgbClr val="00B050"/>
                </a:solidFill>
              </a:rPr>
              <a:t>	</a:t>
            </a:r>
            <a:r>
              <a:rPr lang="fr-FR" dirty="0"/>
              <a:t>Chaque </a:t>
            </a:r>
            <a:r>
              <a:rPr lang="fr-FR" dirty="0" smtClean="0"/>
              <a:t>joueur possédant treize cartes, il y a donc treize levées à se disputer pour les deux camps.</a:t>
            </a:r>
            <a:endParaRPr lang="fr-FR" dirty="0"/>
          </a:p>
        </p:txBody>
      </p:sp>
      <p:sp>
        <p:nvSpPr>
          <p:cNvPr id="4" name="ZoneTexte 3"/>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
        <p:nvSpPr>
          <p:cNvPr id="5" name="Rectangle à coins arrondis 4"/>
          <p:cNvSpPr/>
          <p:nvPr/>
        </p:nvSpPr>
        <p:spPr>
          <a:xfrm>
            <a:off x="1165860" y="2903220"/>
            <a:ext cx="5623560" cy="7620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tx1"/>
                </a:solidFill>
              </a:rPr>
              <a:t>Ces deux levées ont la même valeur.</a:t>
            </a:r>
            <a:endParaRPr lang="fr-FR" sz="2400" dirty="0">
              <a:solidFill>
                <a:schemeClr val="tx1"/>
              </a:solidFill>
            </a:endParaRPr>
          </a:p>
        </p:txBody>
      </p:sp>
    </p:spTree>
    <p:extLst>
      <p:ext uri="{BB962C8B-B14F-4D97-AF65-F5344CB8AC3E}">
        <p14:creationId xmlns:p14="http://schemas.microsoft.com/office/powerpoint/2010/main" val="1742274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1 - Leçon 1</a:t>
            </a:r>
            <a:endParaRPr lang="fr-FR" sz="4000" dirty="0">
              <a:latin typeface="+mn-lt"/>
            </a:endParaRPr>
          </a:p>
        </p:txBody>
      </p:sp>
      <p:sp>
        <p:nvSpPr>
          <p:cNvPr id="3" name="Sous-titre 2"/>
          <p:cNvSpPr>
            <a:spLocks noGrp="1"/>
          </p:cNvSpPr>
          <p:nvPr>
            <p:ph type="subTitle" idx="1"/>
          </p:nvPr>
        </p:nvSpPr>
        <p:spPr>
          <a:xfrm>
            <a:off x="230659" y="848497"/>
            <a:ext cx="11640065" cy="5782961"/>
          </a:xfrm>
        </p:spPr>
        <p:txBody>
          <a:bodyPr/>
          <a:lstStyle/>
          <a:p>
            <a:r>
              <a:rPr lang="fr-FR" b="1" dirty="0" smtClean="0"/>
              <a:t>Le contrat</a:t>
            </a:r>
          </a:p>
          <a:p>
            <a:pPr algn="l"/>
            <a:r>
              <a:rPr lang="fr-FR" dirty="0"/>
              <a:t>	</a:t>
            </a:r>
          </a:p>
          <a:p>
            <a:pPr algn="l"/>
            <a:r>
              <a:rPr lang="fr-FR" b="1" dirty="0" smtClean="0"/>
              <a:t>	</a:t>
            </a:r>
            <a:endParaRPr lang="fr-FR" dirty="0">
              <a:solidFill>
                <a:srgbClr val="00B050"/>
              </a:solidFill>
            </a:endParaRPr>
          </a:p>
          <a:p>
            <a:pPr algn="l"/>
            <a:endParaRPr lang="fr-FR" dirty="0"/>
          </a:p>
          <a:p>
            <a:pPr algn="l"/>
            <a:r>
              <a:rPr lang="fr-FR" dirty="0" smtClean="0"/>
              <a:t>	Plus le nombre de levées sera important, plus il marquera de points.	</a:t>
            </a:r>
          </a:p>
          <a:p>
            <a:pPr algn="l"/>
            <a:r>
              <a:rPr lang="fr-FR" dirty="0"/>
              <a:t>Exemple </a:t>
            </a:r>
            <a:r>
              <a:rPr lang="fr-FR" dirty="0" smtClean="0"/>
              <a:t>: avant de jouer, un camp s’engage à réalise onze levées.</a:t>
            </a:r>
          </a:p>
          <a:p>
            <a:pPr marL="342900" indent="-342900" algn="l">
              <a:buFont typeface="Arial" panose="020B0604020202020204" pitchFamily="34" charset="0"/>
              <a:buChar char="•"/>
            </a:pPr>
            <a:r>
              <a:rPr lang="fr-FR" dirty="0" smtClean="0"/>
              <a:t>S’il réalise onze levées ou plus, il a gagné et marque des points.</a:t>
            </a:r>
          </a:p>
          <a:p>
            <a:pPr marL="342900" indent="-342900" algn="l">
              <a:buFont typeface="Arial" panose="020B0604020202020204" pitchFamily="34" charset="0"/>
              <a:buChar char="•"/>
            </a:pPr>
            <a:r>
              <a:rPr lang="fr-FR" dirty="0" smtClean="0"/>
              <a:t>S’il réalise moins de onze levées, il a perdu et c’est l’autre camp qui marque des points. Il suffit donc au camp le plus faible de réaliser trois levées pour gagner la donne.</a:t>
            </a:r>
            <a:endParaRPr lang="fr-FR" dirty="0"/>
          </a:p>
        </p:txBody>
      </p:sp>
      <p:sp>
        <p:nvSpPr>
          <p:cNvPr id="4" name="ZoneTexte 3"/>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
        <p:nvSpPr>
          <p:cNvPr id="6" name="Rectangle à coins arrondis 5"/>
          <p:cNvSpPr/>
          <p:nvPr/>
        </p:nvSpPr>
        <p:spPr>
          <a:xfrm>
            <a:off x="411891" y="1406769"/>
            <a:ext cx="11277600" cy="1101969"/>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tx1"/>
                </a:solidFill>
              </a:rPr>
              <a:t>Le camp qui possède la majorité des grosses cartes devra déclarer un contrat.</a:t>
            </a:r>
          </a:p>
          <a:p>
            <a:pPr algn="ctr"/>
            <a:r>
              <a:rPr lang="fr-FR" sz="2400" b="1" dirty="0">
                <a:solidFill>
                  <a:schemeClr val="tx1"/>
                </a:solidFill>
              </a:rPr>
              <a:t>C’est-à-dire qu’il s’engagera à réaliser un certain nombre de levées.</a:t>
            </a:r>
          </a:p>
        </p:txBody>
      </p:sp>
    </p:spTree>
    <p:extLst>
      <p:ext uri="{BB962C8B-B14F-4D97-AF65-F5344CB8AC3E}">
        <p14:creationId xmlns:p14="http://schemas.microsoft.com/office/powerpoint/2010/main" val="3878460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1 - Leçon 1</a:t>
            </a:r>
            <a:endParaRPr lang="fr-FR" sz="4000" dirty="0">
              <a:latin typeface="+mn-lt"/>
            </a:endParaRPr>
          </a:p>
        </p:txBody>
      </p:sp>
      <p:sp>
        <p:nvSpPr>
          <p:cNvPr id="3" name="Sous-titre 2"/>
          <p:cNvSpPr>
            <a:spLocks noGrp="1"/>
          </p:cNvSpPr>
          <p:nvPr>
            <p:ph type="subTitle" idx="1"/>
          </p:nvPr>
        </p:nvSpPr>
        <p:spPr>
          <a:xfrm>
            <a:off x="230659" y="848497"/>
            <a:ext cx="11640065" cy="5782961"/>
          </a:xfrm>
        </p:spPr>
        <p:txBody>
          <a:bodyPr>
            <a:normAutofit/>
          </a:bodyPr>
          <a:lstStyle/>
          <a:p>
            <a:r>
              <a:rPr lang="fr-FR" b="1" dirty="0" smtClean="0"/>
              <a:t>Le contrat</a:t>
            </a:r>
          </a:p>
          <a:p>
            <a:pPr algn="l"/>
            <a:r>
              <a:rPr lang="fr-FR" dirty="0" smtClean="0"/>
              <a:t>	Il serait illogique qu’un camp s’engage à faire moins de levées que l’adversaire.</a:t>
            </a:r>
          </a:p>
          <a:p>
            <a:pPr algn="l"/>
            <a:r>
              <a:rPr lang="fr-FR" dirty="0" smtClean="0"/>
              <a:t>	Le plus bas contrat est donc de sept levées et le plus haut de treize levées. Il y a sept contrats possibles :</a:t>
            </a:r>
          </a:p>
          <a:p>
            <a:pPr algn="l"/>
            <a:endParaRPr lang="fr-FR" b="1" dirty="0" smtClean="0"/>
          </a:p>
          <a:p>
            <a:pPr algn="l"/>
            <a:endParaRPr lang="fr-FR" b="1" dirty="0"/>
          </a:p>
          <a:p>
            <a:pPr algn="l"/>
            <a:endParaRPr lang="fr-FR" b="1" dirty="0" smtClean="0"/>
          </a:p>
          <a:p>
            <a:pPr algn="l"/>
            <a:endParaRPr lang="fr-FR" b="1" dirty="0" smtClean="0"/>
          </a:p>
          <a:p>
            <a:pPr algn="l"/>
            <a:endParaRPr lang="fr-FR" sz="800" b="1" dirty="0" smtClean="0"/>
          </a:p>
          <a:p>
            <a:pPr algn="l"/>
            <a:r>
              <a:rPr lang="fr-FR" b="1" dirty="0" smtClean="0"/>
              <a:t>	</a:t>
            </a:r>
            <a:r>
              <a:rPr lang="fr-FR" dirty="0" smtClean="0"/>
              <a:t>Plutôt que de déclarer un contrat de 7, 8,..13 levées, on a pris l’habitude de nommer le palier du contrat demandé</a:t>
            </a:r>
            <a:r>
              <a:rPr lang="fr-FR" b="1" dirty="0" smtClean="0"/>
              <a:t>	</a:t>
            </a:r>
          </a:p>
        </p:txBody>
      </p:sp>
      <p:sp>
        <p:nvSpPr>
          <p:cNvPr id="4" name="Flèche droite 3"/>
          <p:cNvSpPr/>
          <p:nvPr/>
        </p:nvSpPr>
        <p:spPr>
          <a:xfrm>
            <a:off x="2762635" y="5448041"/>
            <a:ext cx="632460" cy="17526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ZoneTexte 6"/>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
        <p:nvSpPr>
          <p:cNvPr id="8" name="Ellipse 7"/>
          <p:cNvSpPr/>
          <p:nvPr/>
        </p:nvSpPr>
        <p:spPr>
          <a:xfrm>
            <a:off x="422032" y="2522725"/>
            <a:ext cx="476738" cy="500192"/>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1</a:t>
            </a:r>
            <a:endParaRPr lang="fr-FR" sz="2400" b="1" dirty="0">
              <a:solidFill>
                <a:schemeClr val="tx1"/>
              </a:solidFill>
            </a:endParaRPr>
          </a:p>
        </p:txBody>
      </p:sp>
      <p:sp>
        <p:nvSpPr>
          <p:cNvPr id="9" name="Rectangle à coins arrondis 8"/>
          <p:cNvSpPr/>
          <p:nvPr/>
        </p:nvSpPr>
        <p:spPr>
          <a:xfrm>
            <a:off x="1082328" y="2522725"/>
            <a:ext cx="4329826" cy="50019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rPr>
              <a:t>S’engager à réaliser sept levées</a:t>
            </a:r>
          </a:p>
        </p:txBody>
      </p:sp>
      <p:sp>
        <p:nvSpPr>
          <p:cNvPr id="10" name="Ellipse 9"/>
          <p:cNvSpPr/>
          <p:nvPr/>
        </p:nvSpPr>
        <p:spPr>
          <a:xfrm>
            <a:off x="422032" y="3022917"/>
            <a:ext cx="476738" cy="500192"/>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2</a:t>
            </a:r>
            <a:endParaRPr lang="fr-FR" sz="2400" b="1" dirty="0">
              <a:solidFill>
                <a:schemeClr val="tx1"/>
              </a:solidFill>
            </a:endParaRPr>
          </a:p>
        </p:txBody>
      </p:sp>
      <p:sp>
        <p:nvSpPr>
          <p:cNvPr id="11" name="Rectangle à coins arrondis 10"/>
          <p:cNvSpPr/>
          <p:nvPr/>
        </p:nvSpPr>
        <p:spPr>
          <a:xfrm>
            <a:off x="1082328" y="3022917"/>
            <a:ext cx="4329826" cy="50019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rPr>
              <a:t>S’engager à réaliser </a:t>
            </a:r>
            <a:r>
              <a:rPr lang="fr-FR" sz="2400" dirty="0" smtClean="0">
                <a:solidFill>
                  <a:schemeClr val="tx1"/>
                </a:solidFill>
              </a:rPr>
              <a:t>huit levées</a:t>
            </a:r>
            <a:endParaRPr lang="fr-FR" sz="2400" dirty="0">
              <a:solidFill>
                <a:schemeClr val="tx1"/>
              </a:solidFill>
            </a:endParaRPr>
          </a:p>
        </p:txBody>
      </p:sp>
      <p:sp>
        <p:nvSpPr>
          <p:cNvPr id="12" name="Ellipse 11"/>
          <p:cNvSpPr/>
          <p:nvPr/>
        </p:nvSpPr>
        <p:spPr>
          <a:xfrm>
            <a:off x="422032" y="3523108"/>
            <a:ext cx="476738" cy="500192"/>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3</a:t>
            </a:r>
            <a:endParaRPr lang="fr-FR" sz="2400" b="1" dirty="0">
              <a:solidFill>
                <a:schemeClr val="tx1"/>
              </a:solidFill>
            </a:endParaRPr>
          </a:p>
        </p:txBody>
      </p:sp>
      <p:sp>
        <p:nvSpPr>
          <p:cNvPr id="13" name="Rectangle à coins arrondis 12"/>
          <p:cNvSpPr/>
          <p:nvPr/>
        </p:nvSpPr>
        <p:spPr>
          <a:xfrm>
            <a:off x="1082328" y="3523108"/>
            <a:ext cx="4329826" cy="50019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rPr>
              <a:t>S’engager à réaliser </a:t>
            </a:r>
            <a:r>
              <a:rPr lang="fr-FR" sz="2400" dirty="0" smtClean="0">
                <a:solidFill>
                  <a:schemeClr val="tx1"/>
                </a:solidFill>
              </a:rPr>
              <a:t>neuf levées</a:t>
            </a:r>
            <a:endParaRPr lang="fr-FR" sz="2400" dirty="0">
              <a:solidFill>
                <a:schemeClr val="tx1"/>
              </a:solidFill>
            </a:endParaRPr>
          </a:p>
        </p:txBody>
      </p:sp>
      <p:sp>
        <p:nvSpPr>
          <p:cNvPr id="14" name="Ellipse 13"/>
          <p:cNvSpPr/>
          <p:nvPr/>
        </p:nvSpPr>
        <p:spPr>
          <a:xfrm>
            <a:off x="422032" y="4023299"/>
            <a:ext cx="476738" cy="500192"/>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4</a:t>
            </a:r>
            <a:endParaRPr lang="fr-FR" sz="2400" b="1" dirty="0">
              <a:solidFill>
                <a:schemeClr val="tx1"/>
              </a:solidFill>
            </a:endParaRPr>
          </a:p>
        </p:txBody>
      </p:sp>
      <p:sp>
        <p:nvSpPr>
          <p:cNvPr id="15" name="Rectangle à coins arrondis 14"/>
          <p:cNvSpPr/>
          <p:nvPr/>
        </p:nvSpPr>
        <p:spPr>
          <a:xfrm>
            <a:off x="1082328" y="4023299"/>
            <a:ext cx="4329826" cy="50019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rPr>
              <a:t>S’engager à réaliser </a:t>
            </a:r>
            <a:r>
              <a:rPr lang="fr-FR" sz="2400" dirty="0" smtClean="0">
                <a:solidFill>
                  <a:schemeClr val="tx1"/>
                </a:solidFill>
              </a:rPr>
              <a:t>dix levées</a:t>
            </a:r>
            <a:endParaRPr lang="fr-FR" sz="2400" dirty="0">
              <a:solidFill>
                <a:schemeClr val="tx1"/>
              </a:solidFill>
            </a:endParaRPr>
          </a:p>
        </p:txBody>
      </p:sp>
      <p:sp>
        <p:nvSpPr>
          <p:cNvPr id="16" name="Ellipse 15"/>
          <p:cNvSpPr/>
          <p:nvPr/>
        </p:nvSpPr>
        <p:spPr>
          <a:xfrm>
            <a:off x="5685693" y="2522725"/>
            <a:ext cx="476738" cy="500192"/>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5</a:t>
            </a:r>
            <a:endParaRPr lang="fr-FR" sz="2400" b="1" dirty="0">
              <a:solidFill>
                <a:schemeClr val="tx1"/>
              </a:solidFill>
            </a:endParaRPr>
          </a:p>
        </p:txBody>
      </p:sp>
      <p:sp>
        <p:nvSpPr>
          <p:cNvPr id="17" name="Rectangle à coins arrondis 16"/>
          <p:cNvSpPr/>
          <p:nvPr/>
        </p:nvSpPr>
        <p:spPr>
          <a:xfrm>
            <a:off x="6345989" y="2522725"/>
            <a:ext cx="4322011" cy="50019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rPr>
              <a:t>S’engager à réaliser </a:t>
            </a:r>
            <a:r>
              <a:rPr lang="fr-FR" sz="2400" dirty="0" smtClean="0">
                <a:solidFill>
                  <a:schemeClr val="tx1"/>
                </a:solidFill>
              </a:rPr>
              <a:t>onze levées</a:t>
            </a:r>
            <a:endParaRPr lang="fr-FR" sz="2400" dirty="0">
              <a:solidFill>
                <a:schemeClr val="tx1"/>
              </a:solidFill>
            </a:endParaRPr>
          </a:p>
        </p:txBody>
      </p:sp>
      <p:sp>
        <p:nvSpPr>
          <p:cNvPr id="18" name="Ellipse 17"/>
          <p:cNvSpPr/>
          <p:nvPr/>
        </p:nvSpPr>
        <p:spPr>
          <a:xfrm>
            <a:off x="5685693" y="3022917"/>
            <a:ext cx="476738" cy="500192"/>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6</a:t>
            </a:r>
            <a:endParaRPr lang="fr-FR" sz="2400" b="1" dirty="0">
              <a:solidFill>
                <a:schemeClr val="tx1"/>
              </a:solidFill>
            </a:endParaRPr>
          </a:p>
        </p:txBody>
      </p:sp>
      <p:sp>
        <p:nvSpPr>
          <p:cNvPr id="19" name="Rectangle à coins arrondis 18"/>
          <p:cNvSpPr/>
          <p:nvPr/>
        </p:nvSpPr>
        <p:spPr>
          <a:xfrm>
            <a:off x="6345989" y="3022917"/>
            <a:ext cx="4322011" cy="50019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rPr>
              <a:t>S’engager à réaliser </a:t>
            </a:r>
            <a:r>
              <a:rPr lang="fr-FR" sz="2400" dirty="0" smtClean="0">
                <a:solidFill>
                  <a:schemeClr val="tx1"/>
                </a:solidFill>
              </a:rPr>
              <a:t>douze levées</a:t>
            </a:r>
            <a:endParaRPr lang="fr-FR" sz="2400" dirty="0">
              <a:solidFill>
                <a:schemeClr val="tx1"/>
              </a:solidFill>
            </a:endParaRPr>
          </a:p>
        </p:txBody>
      </p:sp>
      <p:sp>
        <p:nvSpPr>
          <p:cNvPr id="20" name="Ellipse 19"/>
          <p:cNvSpPr/>
          <p:nvPr/>
        </p:nvSpPr>
        <p:spPr>
          <a:xfrm>
            <a:off x="5685693" y="3523108"/>
            <a:ext cx="476738" cy="500192"/>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7</a:t>
            </a:r>
            <a:endParaRPr lang="fr-FR" sz="2400" b="1" dirty="0">
              <a:solidFill>
                <a:schemeClr val="tx1"/>
              </a:solidFill>
            </a:endParaRPr>
          </a:p>
        </p:txBody>
      </p:sp>
      <p:sp>
        <p:nvSpPr>
          <p:cNvPr id="21" name="Rectangle à coins arrondis 20"/>
          <p:cNvSpPr/>
          <p:nvPr/>
        </p:nvSpPr>
        <p:spPr>
          <a:xfrm>
            <a:off x="6345989" y="3523108"/>
            <a:ext cx="4322011" cy="50019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rPr>
              <a:t>S’engager à réaliser </a:t>
            </a:r>
            <a:r>
              <a:rPr lang="fr-FR" sz="2400" dirty="0" smtClean="0">
                <a:solidFill>
                  <a:schemeClr val="tx1"/>
                </a:solidFill>
              </a:rPr>
              <a:t>treize levées</a:t>
            </a:r>
            <a:endParaRPr lang="fr-FR" sz="2400" dirty="0">
              <a:solidFill>
                <a:schemeClr val="tx1"/>
              </a:solidFill>
            </a:endParaRPr>
          </a:p>
        </p:txBody>
      </p:sp>
      <p:sp>
        <p:nvSpPr>
          <p:cNvPr id="23" name="Rectangle à coins arrondis 22"/>
          <p:cNvSpPr/>
          <p:nvPr/>
        </p:nvSpPr>
        <p:spPr>
          <a:xfrm>
            <a:off x="1082328" y="5325447"/>
            <a:ext cx="1496749" cy="42044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tx1"/>
                </a:solidFill>
              </a:rPr>
              <a:t>7</a:t>
            </a:r>
            <a:r>
              <a:rPr lang="fr-FR" sz="2400" b="1" dirty="0" smtClean="0">
                <a:solidFill>
                  <a:schemeClr val="tx1"/>
                </a:solidFill>
              </a:rPr>
              <a:t> levées</a:t>
            </a:r>
            <a:endParaRPr lang="fr-FR" sz="2400" b="1" dirty="0">
              <a:solidFill>
                <a:schemeClr val="tx1"/>
              </a:solidFill>
            </a:endParaRPr>
          </a:p>
        </p:txBody>
      </p:sp>
      <p:sp>
        <p:nvSpPr>
          <p:cNvPr id="24" name="Rectangle à coins arrondis 23"/>
          <p:cNvSpPr/>
          <p:nvPr/>
        </p:nvSpPr>
        <p:spPr>
          <a:xfrm>
            <a:off x="3516821" y="5325447"/>
            <a:ext cx="1785918" cy="42044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tx1"/>
                </a:solidFill>
              </a:rPr>
              <a:t>palier de </a:t>
            </a:r>
            <a:r>
              <a:rPr lang="fr-FR" sz="2400" b="1" dirty="0" smtClean="0">
                <a:solidFill>
                  <a:schemeClr val="tx1"/>
                </a:solidFill>
              </a:rPr>
              <a:t>1</a:t>
            </a:r>
            <a:endParaRPr lang="fr-FR" sz="2400" b="1" dirty="0">
              <a:solidFill>
                <a:schemeClr val="tx1"/>
              </a:solidFill>
            </a:endParaRPr>
          </a:p>
        </p:txBody>
      </p:sp>
      <p:sp>
        <p:nvSpPr>
          <p:cNvPr id="34" name="Flèche droite 33"/>
          <p:cNvSpPr/>
          <p:nvPr/>
        </p:nvSpPr>
        <p:spPr>
          <a:xfrm>
            <a:off x="2762635" y="5890822"/>
            <a:ext cx="632460" cy="17526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Rectangle à coins arrondis 34"/>
          <p:cNvSpPr/>
          <p:nvPr/>
        </p:nvSpPr>
        <p:spPr>
          <a:xfrm>
            <a:off x="1082328" y="5768228"/>
            <a:ext cx="1496749" cy="42044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8 levées</a:t>
            </a:r>
            <a:endParaRPr lang="fr-FR" sz="2400" b="1" dirty="0">
              <a:solidFill>
                <a:schemeClr val="tx1"/>
              </a:solidFill>
            </a:endParaRPr>
          </a:p>
        </p:txBody>
      </p:sp>
      <p:sp>
        <p:nvSpPr>
          <p:cNvPr id="36" name="Rectangle à coins arrondis 35"/>
          <p:cNvSpPr/>
          <p:nvPr/>
        </p:nvSpPr>
        <p:spPr>
          <a:xfrm>
            <a:off x="3516821" y="5768228"/>
            <a:ext cx="1785918" cy="42044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tx1"/>
                </a:solidFill>
              </a:rPr>
              <a:t>palier de </a:t>
            </a:r>
            <a:r>
              <a:rPr lang="fr-FR" sz="2400" b="1" dirty="0" smtClean="0">
                <a:solidFill>
                  <a:schemeClr val="tx1"/>
                </a:solidFill>
              </a:rPr>
              <a:t>2</a:t>
            </a:r>
            <a:endParaRPr lang="fr-FR" sz="2400" b="1" dirty="0">
              <a:solidFill>
                <a:schemeClr val="tx1"/>
              </a:solidFill>
            </a:endParaRPr>
          </a:p>
        </p:txBody>
      </p:sp>
      <p:sp>
        <p:nvSpPr>
          <p:cNvPr id="37" name="Flèche droite 36"/>
          <p:cNvSpPr/>
          <p:nvPr/>
        </p:nvSpPr>
        <p:spPr>
          <a:xfrm>
            <a:off x="2762635" y="6332195"/>
            <a:ext cx="632460" cy="17526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 name="Rectangle à coins arrondis 37"/>
          <p:cNvSpPr/>
          <p:nvPr/>
        </p:nvSpPr>
        <p:spPr>
          <a:xfrm>
            <a:off x="1082328" y="6209601"/>
            <a:ext cx="1496749" cy="42044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13 levées</a:t>
            </a:r>
            <a:endParaRPr lang="fr-FR" sz="2400" b="1" dirty="0">
              <a:solidFill>
                <a:schemeClr val="tx1"/>
              </a:solidFill>
            </a:endParaRPr>
          </a:p>
        </p:txBody>
      </p:sp>
      <p:sp>
        <p:nvSpPr>
          <p:cNvPr id="39" name="Rectangle à coins arrondis 38"/>
          <p:cNvSpPr/>
          <p:nvPr/>
        </p:nvSpPr>
        <p:spPr>
          <a:xfrm>
            <a:off x="3516821" y="6209601"/>
            <a:ext cx="1785918" cy="42044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tx1"/>
                </a:solidFill>
              </a:rPr>
              <a:t>palier de </a:t>
            </a:r>
            <a:r>
              <a:rPr lang="fr-FR" sz="2400" b="1" dirty="0" smtClean="0">
                <a:solidFill>
                  <a:schemeClr val="tx1"/>
                </a:solidFill>
              </a:rPr>
              <a:t>7</a:t>
            </a:r>
            <a:endParaRPr lang="fr-FR" sz="2400" b="1" dirty="0">
              <a:solidFill>
                <a:schemeClr val="tx1"/>
              </a:solidFill>
            </a:endParaRPr>
          </a:p>
        </p:txBody>
      </p:sp>
    </p:spTree>
    <p:extLst>
      <p:ext uri="{BB962C8B-B14F-4D97-AF65-F5344CB8AC3E}">
        <p14:creationId xmlns:p14="http://schemas.microsoft.com/office/powerpoint/2010/main" val="2179268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ppt_w</p:attrName>
                                        </p:attrNameLst>
                                      </p:cBhvr>
                                      <p:tavLst>
                                        <p:tav tm="0">
                                          <p:val>
                                            <p:fltVal val="0"/>
                                          </p:val>
                                        </p:tav>
                                        <p:tav tm="100000">
                                          <p:val>
                                            <p:strVal val="#ppt_w"/>
                                          </p:val>
                                        </p:tav>
                                      </p:tavLst>
                                    </p:anim>
                                    <p:anim calcmode="lin" valueType="num">
                                      <p:cBhvr>
                                        <p:cTn id="16" dur="500" fill="hold"/>
                                        <p:tgtEl>
                                          <p:spTgt spid="8"/>
                                        </p:tgtEl>
                                        <p:attrNameLst>
                                          <p:attrName>ppt_h</p:attrName>
                                        </p:attrNameLst>
                                      </p:cBhvr>
                                      <p:tavLst>
                                        <p:tav tm="0">
                                          <p:val>
                                            <p:fltVal val="0"/>
                                          </p:val>
                                        </p:tav>
                                        <p:tav tm="100000">
                                          <p:val>
                                            <p:strVal val="#ppt_h"/>
                                          </p:val>
                                        </p:tav>
                                      </p:tavLst>
                                    </p:anim>
                                    <p:animEffect transition="in" filter="fade">
                                      <p:cBhvr>
                                        <p:cTn id="17" dur="500"/>
                                        <p:tgtEl>
                                          <p:spTgt spid="8"/>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p:cTn id="20" dur="500" fill="hold"/>
                                        <p:tgtEl>
                                          <p:spTgt spid="9"/>
                                        </p:tgtEl>
                                        <p:attrNameLst>
                                          <p:attrName>ppt_w</p:attrName>
                                        </p:attrNameLst>
                                      </p:cBhvr>
                                      <p:tavLst>
                                        <p:tav tm="0">
                                          <p:val>
                                            <p:fltVal val="0"/>
                                          </p:val>
                                        </p:tav>
                                        <p:tav tm="100000">
                                          <p:val>
                                            <p:strVal val="#ppt_w"/>
                                          </p:val>
                                        </p:tav>
                                      </p:tavLst>
                                    </p:anim>
                                    <p:anim calcmode="lin" valueType="num">
                                      <p:cBhvr>
                                        <p:cTn id="21" dur="500" fill="hold"/>
                                        <p:tgtEl>
                                          <p:spTgt spid="9"/>
                                        </p:tgtEl>
                                        <p:attrNameLst>
                                          <p:attrName>ppt_h</p:attrName>
                                        </p:attrNameLst>
                                      </p:cBhvr>
                                      <p:tavLst>
                                        <p:tav tm="0">
                                          <p:val>
                                            <p:fltVal val="0"/>
                                          </p:val>
                                        </p:tav>
                                        <p:tav tm="100000">
                                          <p:val>
                                            <p:strVal val="#ppt_h"/>
                                          </p:val>
                                        </p:tav>
                                      </p:tavLst>
                                    </p:anim>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fltVal val="0"/>
                                          </p:val>
                                        </p:tav>
                                        <p:tav tm="100000">
                                          <p:val>
                                            <p:strVal val="#ppt_h"/>
                                          </p:val>
                                        </p:tav>
                                      </p:tavLst>
                                    </p:anim>
                                    <p:animEffect transition="in" filter="fade">
                                      <p:cBhvr>
                                        <p:cTn id="29" dur="500"/>
                                        <p:tgtEl>
                                          <p:spTgt spid="10"/>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p:cTn id="32" dur="500" fill="hold"/>
                                        <p:tgtEl>
                                          <p:spTgt spid="11"/>
                                        </p:tgtEl>
                                        <p:attrNameLst>
                                          <p:attrName>ppt_w</p:attrName>
                                        </p:attrNameLst>
                                      </p:cBhvr>
                                      <p:tavLst>
                                        <p:tav tm="0">
                                          <p:val>
                                            <p:fltVal val="0"/>
                                          </p:val>
                                        </p:tav>
                                        <p:tav tm="100000">
                                          <p:val>
                                            <p:strVal val="#ppt_w"/>
                                          </p:val>
                                        </p:tav>
                                      </p:tavLst>
                                    </p:anim>
                                    <p:anim calcmode="lin" valueType="num">
                                      <p:cBhvr>
                                        <p:cTn id="33" dur="500" fill="hold"/>
                                        <p:tgtEl>
                                          <p:spTgt spid="11"/>
                                        </p:tgtEl>
                                        <p:attrNameLst>
                                          <p:attrName>ppt_h</p:attrName>
                                        </p:attrNameLst>
                                      </p:cBhvr>
                                      <p:tavLst>
                                        <p:tav tm="0">
                                          <p:val>
                                            <p:fltVal val="0"/>
                                          </p:val>
                                        </p:tav>
                                        <p:tav tm="100000">
                                          <p:val>
                                            <p:strVal val="#ppt_h"/>
                                          </p:val>
                                        </p:tav>
                                      </p:tavLst>
                                    </p:anim>
                                    <p:animEffect transition="in" filter="fade">
                                      <p:cBhvr>
                                        <p:cTn id="34" dur="500"/>
                                        <p:tgtEl>
                                          <p:spTgt spid="11"/>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p:cTn id="39" dur="500" fill="hold"/>
                                        <p:tgtEl>
                                          <p:spTgt spid="12"/>
                                        </p:tgtEl>
                                        <p:attrNameLst>
                                          <p:attrName>ppt_w</p:attrName>
                                        </p:attrNameLst>
                                      </p:cBhvr>
                                      <p:tavLst>
                                        <p:tav tm="0">
                                          <p:val>
                                            <p:fltVal val="0"/>
                                          </p:val>
                                        </p:tav>
                                        <p:tav tm="100000">
                                          <p:val>
                                            <p:strVal val="#ppt_w"/>
                                          </p:val>
                                        </p:tav>
                                      </p:tavLst>
                                    </p:anim>
                                    <p:anim calcmode="lin" valueType="num">
                                      <p:cBhvr>
                                        <p:cTn id="40" dur="500" fill="hold"/>
                                        <p:tgtEl>
                                          <p:spTgt spid="12"/>
                                        </p:tgtEl>
                                        <p:attrNameLst>
                                          <p:attrName>ppt_h</p:attrName>
                                        </p:attrNameLst>
                                      </p:cBhvr>
                                      <p:tavLst>
                                        <p:tav tm="0">
                                          <p:val>
                                            <p:fltVal val="0"/>
                                          </p:val>
                                        </p:tav>
                                        <p:tav tm="100000">
                                          <p:val>
                                            <p:strVal val="#ppt_h"/>
                                          </p:val>
                                        </p:tav>
                                      </p:tavLst>
                                    </p:anim>
                                    <p:animEffect transition="in" filter="fade">
                                      <p:cBhvr>
                                        <p:cTn id="41" dur="500"/>
                                        <p:tgtEl>
                                          <p:spTgt spid="12"/>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cBhvr>
                                        <p:cTn id="44" dur="500" fill="hold"/>
                                        <p:tgtEl>
                                          <p:spTgt spid="13"/>
                                        </p:tgtEl>
                                        <p:attrNameLst>
                                          <p:attrName>ppt_w</p:attrName>
                                        </p:attrNameLst>
                                      </p:cBhvr>
                                      <p:tavLst>
                                        <p:tav tm="0">
                                          <p:val>
                                            <p:fltVal val="0"/>
                                          </p:val>
                                        </p:tav>
                                        <p:tav tm="100000">
                                          <p:val>
                                            <p:strVal val="#ppt_w"/>
                                          </p:val>
                                        </p:tav>
                                      </p:tavLst>
                                    </p:anim>
                                    <p:anim calcmode="lin" valueType="num">
                                      <p:cBhvr>
                                        <p:cTn id="45" dur="500" fill="hold"/>
                                        <p:tgtEl>
                                          <p:spTgt spid="13"/>
                                        </p:tgtEl>
                                        <p:attrNameLst>
                                          <p:attrName>ppt_h</p:attrName>
                                        </p:attrNameLst>
                                      </p:cBhvr>
                                      <p:tavLst>
                                        <p:tav tm="0">
                                          <p:val>
                                            <p:fltVal val="0"/>
                                          </p:val>
                                        </p:tav>
                                        <p:tav tm="100000">
                                          <p:val>
                                            <p:strVal val="#ppt_h"/>
                                          </p:val>
                                        </p:tav>
                                      </p:tavLst>
                                    </p:anim>
                                    <p:animEffect transition="in" filter="fade">
                                      <p:cBhvr>
                                        <p:cTn id="46" dur="500"/>
                                        <p:tgtEl>
                                          <p:spTgt spid="13"/>
                                        </p:tgtEl>
                                      </p:cBhvr>
                                    </p:animEffect>
                                  </p:childTnLst>
                                </p:cTn>
                              </p:par>
                            </p:childTnLst>
                          </p:cTn>
                        </p:par>
                      </p:childTnLst>
                    </p:cTn>
                  </p:par>
                  <p:par>
                    <p:cTn id="47" fill="hold">
                      <p:stCondLst>
                        <p:cond delay="indefinite"/>
                      </p:stCondLst>
                      <p:childTnLst>
                        <p:par>
                          <p:cTn id="48" fill="hold">
                            <p:stCondLst>
                              <p:cond delay="0"/>
                            </p:stCondLst>
                            <p:childTnLst>
                              <p:par>
                                <p:cTn id="49" presetID="53" presetClass="entr" presetSubtype="16" fill="hold" grpId="0" nodeType="click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p:cTn id="51" dur="500" fill="hold"/>
                                        <p:tgtEl>
                                          <p:spTgt spid="14"/>
                                        </p:tgtEl>
                                        <p:attrNameLst>
                                          <p:attrName>ppt_w</p:attrName>
                                        </p:attrNameLst>
                                      </p:cBhvr>
                                      <p:tavLst>
                                        <p:tav tm="0">
                                          <p:val>
                                            <p:fltVal val="0"/>
                                          </p:val>
                                        </p:tav>
                                        <p:tav tm="100000">
                                          <p:val>
                                            <p:strVal val="#ppt_w"/>
                                          </p:val>
                                        </p:tav>
                                      </p:tavLst>
                                    </p:anim>
                                    <p:anim calcmode="lin" valueType="num">
                                      <p:cBhvr>
                                        <p:cTn id="52" dur="500" fill="hold"/>
                                        <p:tgtEl>
                                          <p:spTgt spid="14"/>
                                        </p:tgtEl>
                                        <p:attrNameLst>
                                          <p:attrName>ppt_h</p:attrName>
                                        </p:attrNameLst>
                                      </p:cBhvr>
                                      <p:tavLst>
                                        <p:tav tm="0">
                                          <p:val>
                                            <p:fltVal val="0"/>
                                          </p:val>
                                        </p:tav>
                                        <p:tav tm="100000">
                                          <p:val>
                                            <p:strVal val="#ppt_h"/>
                                          </p:val>
                                        </p:tav>
                                      </p:tavLst>
                                    </p:anim>
                                    <p:animEffect transition="in" filter="fade">
                                      <p:cBhvr>
                                        <p:cTn id="53" dur="500"/>
                                        <p:tgtEl>
                                          <p:spTgt spid="14"/>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5"/>
                                        </p:tgtEl>
                                        <p:attrNameLst>
                                          <p:attrName>style.visibility</p:attrName>
                                        </p:attrNameLst>
                                      </p:cBhvr>
                                      <p:to>
                                        <p:strVal val="visible"/>
                                      </p:to>
                                    </p:set>
                                    <p:anim calcmode="lin" valueType="num">
                                      <p:cBhvr>
                                        <p:cTn id="56" dur="500" fill="hold"/>
                                        <p:tgtEl>
                                          <p:spTgt spid="15"/>
                                        </p:tgtEl>
                                        <p:attrNameLst>
                                          <p:attrName>ppt_w</p:attrName>
                                        </p:attrNameLst>
                                      </p:cBhvr>
                                      <p:tavLst>
                                        <p:tav tm="0">
                                          <p:val>
                                            <p:fltVal val="0"/>
                                          </p:val>
                                        </p:tav>
                                        <p:tav tm="100000">
                                          <p:val>
                                            <p:strVal val="#ppt_w"/>
                                          </p:val>
                                        </p:tav>
                                      </p:tavLst>
                                    </p:anim>
                                    <p:anim calcmode="lin" valueType="num">
                                      <p:cBhvr>
                                        <p:cTn id="57" dur="500" fill="hold"/>
                                        <p:tgtEl>
                                          <p:spTgt spid="15"/>
                                        </p:tgtEl>
                                        <p:attrNameLst>
                                          <p:attrName>ppt_h</p:attrName>
                                        </p:attrNameLst>
                                      </p:cBhvr>
                                      <p:tavLst>
                                        <p:tav tm="0">
                                          <p:val>
                                            <p:fltVal val="0"/>
                                          </p:val>
                                        </p:tav>
                                        <p:tav tm="100000">
                                          <p:val>
                                            <p:strVal val="#ppt_h"/>
                                          </p:val>
                                        </p:tav>
                                      </p:tavLst>
                                    </p:anim>
                                    <p:animEffect transition="in" filter="fade">
                                      <p:cBhvr>
                                        <p:cTn id="58" dur="500"/>
                                        <p:tgtEl>
                                          <p:spTgt spid="15"/>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6"/>
                                        </p:tgtEl>
                                        <p:attrNameLst>
                                          <p:attrName>style.visibility</p:attrName>
                                        </p:attrNameLst>
                                      </p:cBhvr>
                                      <p:to>
                                        <p:strVal val="visible"/>
                                      </p:to>
                                    </p:set>
                                    <p:anim calcmode="lin" valueType="num">
                                      <p:cBhvr>
                                        <p:cTn id="61" dur="500" fill="hold"/>
                                        <p:tgtEl>
                                          <p:spTgt spid="16"/>
                                        </p:tgtEl>
                                        <p:attrNameLst>
                                          <p:attrName>ppt_w</p:attrName>
                                        </p:attrNameLst>
                                      </p:cBhvr>
                                      <p:tavLst>
                                        <p:tav tm="0">
                                          <p:val>
                                            <p:fltVal val="0"/>
                                          </p:val>
                                        </p:tav>
                                        <p:tav tm="100000">
                                          <p:val>
                                            <p:strVal val="#ppt_w"/>
                                          </p:val>
                                        </p:tav>
                                      </p:tavLst>
                                    </p:anim>
                                    <p:anim calcmode="lin" valueType="num">
                                      <p:cBhvr>
                                        <p:cTn id="62" dur="500" fill="hold"/>
                                        <p:tgtEl>
                                          <p:spTgt spid="16"/>
                                        </p:tgtEl>
                                        <p:attrNameLst>
                                          <p:attrName>ppt_h</p:attrName>
                                        </p:attrNameLst>
                                      </p:cBhvr>
                                      <p:tavLst>
                                        <p:tav tm="0">
                                          <p:val>
                                            <p:fltVal val="0"/>
                                          </p:val>
                                        </p:tav>
                                        <p:tav tm="100000">
                                          <p:val>
                                            <p:strVal val="#ppt_h"/>
                                          </p:val>
                                        </p:tav>
                                      </p:tavLst>
                                    </p:anim>
                                    <p:animEffect transition="in" filter="fade">
                                      <p:cBhvr>
                                        <p:cTn id="63" dur="500"/>
                                        <p:tgtEl>
                                          <p:spTgt spid="16"/>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17"/>
                                        </p:tgtEl>
                                        <p:attrNameLst>
                                          <p:attrName>style.visibility</p:attrName>
                                        </p:attrNameLst>
                                      </p:cBhvr>
                                      <p:to>
                                        <p:strVal val="visible"/>
                                      </p:to>
                                    </p:set>
                                    <p:anim calcmode="lin" valueType="num">
                                      <p:cBhvr>
                                        <p:cTn id="66" dur="500" fill="hold"/>
                                        <p:tgtEl>
                                          <p:spTgt spid="17"/>
                                        </p:tgtEl>
                                        <p:attrNameLst>
                                          <p:attrName>ppt_w</p:attrName>
                                        </p:attrNameLst>
                                      </p:cBhvr>
                                      <p:tavLst>
                                        <p:tav tm="0">
                                          <p:val>
                                            <p:fltVal val="0"/>
                                          </p:val>
                                        </p:tav>
                                        <p:tav tm="100000">
                                          <p:val>
                                            <p:strVal val="#ppt_w"/>
                                          </p:val>
                                        </p:tav>
                                      </p:tavLst>
                                    </p:anim>
                                    <p:anim calcmode="lin" valueType="num">
                                      <p:cBhvr>
                                        <p:cTn id="67" dur="500" fill="hold"/>
                                        <p:tgtEl>
                                          <p:spTgt spid="17"/>
                                        </p:tgtEl>
                                        <p:attrNameLst>
                                          <p:attrName>ppt_h</p:attrName>
                                        </p:attrNameLst>
                                      </p:cBhvr>
                                      <p:tavLst>
                                        <p:tav tm="0">
                                          <p:val>
                                            <p:fltVal val="0"/>
                                          </p:val>
                                        </p:tav>
                                        <p:tav tm="100000">
                                          <p:val>
                                            <p:strVal val="#ppt_h"/>
                                          </p:val>
                                        </p:tav>
                                      </p:tavLst>
                                    </p:anim>
                                    <p:animEffect transition="in" filter="fade">
                                      <p:cBhvr>
                                        <p:cTn id="68" dur="500"/>
                                        <p:tgtEl>
                                          <p:spTgt spid="17"/>
                                        </p:tgtEl>
                                      </p:cBhvr>
                                    </p:animEffect>
                                  </p:childTnLst>
                                </p:cTn>
                              </p:par>
                              <p:par>
                                <p:cTn id="69" presetID="53" presetClass="entr" presetSubtype="16" fill="hold" grpId="0" nodeType="withEffect">
                                  <p:stCondLst>
                                    <p:cond delay="0"/>
                                  </p:stCondLst>
                                  <p:childTnLst>
                                    <p:set>
                                      <p:cBhvr>
                                        <p:cTn id="70" dur="1" fill="hold">
                                          <p:stCondLst>
                                            <p:cond delay="0"/>
                                          </p:stCondLst>
                                        </p:cTn>
                                        <p:tgtEl>
                                          <p:spTgt spid="18"/>
                                        </p:tgtEl>
                                        <p:attrNameLst>
                                          <p:attrName>style.visibility</p:attrName>
                                        </p:attrNameLst>
                                      </p:cBhvr>
                                      <p:to>
                                        <p:strVal val="visible"/>
                                      </p:to>
                                    </p:set>
                                    <p:anim calcmode="lin" valueType="num">
                                      <p:cBhvr>
                                        <p:cTn id="71" dur="500" fill="hold"/>
                                        <p:tgtEl>
                                          <p:spTgt spid="18"/>
                                        </p:tgtEl>
                                        <p:attrNameLst>
                                          <p:attrName>ppt_w</p:attrName>
                                        </p:attrNameLst>
                                      </p:cBhvr>
                                      <p:tavLst>
                                        <p:tav tm="0">
                                          <p:val>
                                            <p:fltVal val="0"/>
                                          </p:val>
                                        </p:tav>
                                        <p:tav tm="100000">
                                          <p:val>
                                            <p:strVal val="#ppt_w"/>
                                          </p:val>
                                        </p:tav>
                                      </p:tavLst>
                                    </p:anim>
                                    <p:anim calcmode="lin" valueType="num">
                                      <p:cBhvr>
                                        <p:cTn id="72" dur="500" fill="hold"/>
                                        <p:tgtEl>
                                          <p:spTgt spid="18"/>
                                        </p:tgtEl>
                                        <p:attrNameLst>
                                          <p:attrName>ppt_h</p:attrName>
                                        </p:attrNameLst>
                                      </p:cBhvr>
                                      <p:tavLst>
                                        <p:tav tm="0">
                                          <p:val>
                                            <p:fltVal val="0"/>
                                          </p:val>
                                        </p:tav>
                                        <p:tav tm="100000">
                                          <p:val>
                                            <p:strVal val="#ppt_h"/>
                                          </p:val>
                                        </p:tav>
                                      </p:tavLst>
                                    </p:anim>
                                    <p:animEffect transition="in" filter="fade">
                                      <p:cBhvr>
                                        <p:cTn id="73" dur="500"/>
                                        <p:tgtEl>
                                          <p:spTgt spid="18"/>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19"/>
                                        </p:tgtEl>
                                        <p:attrNameLst>
                                          <p:attrName>style.visibility</p:attrName>
                                        </p:attrNameLst>
                                      </p:cBhvr>
                                      <p:to>
                                        <p:strVal val="visible"/>
                                      </p:to>
                                    </p:set>
                                    <p:anim calcmode="lin" valueType="num">
                                      <p:cBhvr>
                                        <p:cTn id="76" dur="500" fill="hold"/>
                                        <p:tgtEl>
                                          <p:spTgt spid="19"/>
                                        </p:tgtEl>
                                        <p:attrNameLst>
                                          <p:attrName>ppt_w</p:attrName>
                                        </p:attrNameLst>
                                      </p:cBhvr>
                                      <p:tavLst>
                                        <p:tav tm="0">
                                          <p:val>
                                            <p:fltVal val="0"/>
                                          </p:val>
                                        </p:tav>
                                        <p:tav tm="100000">
                                          <p:val>
                                            <p:strVal val="#ppt_w"/>
                                          </p:val>
                                        </p:tav>
                                      </p:tavLst>
                                    </p:anim>
                                    <p:anim calcmode="lin" valueType="num">
                                      <p:cBhvr>
                                        <p:cTn id="77" dur="500" fill="hold"/>
                                        <p:tgtEl>
                                          <p:spTgt spid="19"/>
                                        </p:tgtEl>
                                        <p:attrNameLst>
                                          <p:attrName>ppt_h</p:attrName>
                                        </p:attrNameLst>
                                      </p:cBhvr>
                                      <p:tavLst>
                                        <p:tav tm="0">
                                          <p:val>
                                            <p:fltVal val="0"/>
                                          </p:val>
                                        </p:tav>
                                        <p:tav tm="100000">
                                          <p:val>
                                            <p:strVal val="#ppt_h"/>
                                          </p:val>
                                        </p:tav>
                                      </p:tavLst>
                                    </p:anim>
                                    <p:animEffect transition="in" filter="fade">
                                      <p:cBhvr>
                                        <p:cTn id="78" dur="500"/>
                                        <p:tgtEl>
                                          <p:spTgt spid="19"/>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20"/>
                                        </p:tgtEl>
                                        <p:attrNameLst>
                                          <p:attrName>style.visibility</p:attrName>
                                        </p:attrNameLst>
                                      </p:cBhvr>
                                      <p:to>
                                        <p:strVal val="visible"/>
                                      </p:to>
                                    </p:set>
                                    <p:anim calcmode="lin" valueType="num">
                                      <p:cBhvr>
                                        <p:cTn id="81" dur="500" fill="hold"/>
                                        <p:tgtEl>
                                          <p:spTgt spid="20"/>
                                        </p:tgtEl>
                                        <p:attrNameLst>
                                          <p:attrName>ppt_w</p:attrName>
                                        </p:attrNameLst>
                                      </p:cBhvr>
                                      <p:tavLst>
                                        <p:tav tm="0">
                                          <p:val>
                                            <p:fltVal val="0"/>
                                          </p:val>
                                        </p:tav>
                                        <p:tav tm="100000">
                                          <p:val>
                                            <p:strVal val="#ppt_w"/>
                                          </p:val>
                                        </p:tav>
                                      </p:tavLst>
                                    </p:anim>
                                    <p:anim calcmode="lin" valueType="num">
                                      <p:cBhvr>
                                        <p:cTn id="82" dur="500" fill="hold"/>
                                        <p:tgtEl>
                                          <p:spTgt spid="20"/>
                                        </p:tgtEl>
                                        <p:attrNameLst>
                                          <p:attrName>ppt_h</p:attrName>
                                        </p:attrNameLst>
                                      </p:cBhvr>
                                      <p:tavLst>
                                        <p:tav tm="0">
                                          <p:val>
                                            <p:fltVal val="0"/>
                                          </p:val>
                                        </p:tav>
                                        <p:tav tm="100000">
                                          <p:val>
                                            <p:strVal val="#ppt_h"/>
                                          </p:val>
                                        </p:tav>
                                      </p:tavLst>
                                    </p:anim>
                                    <p:animEffect transition="in" filter="fade">
                                      <p:cBhvr>
                                        <p:cTn id="83" dur="500"/>
                                        <p:tgtEl>
                                          <p:spTgt spid="20"/>
                                        </p:tgtEl>
                                      </p:cBhvr>
                                    </p:animEffect>
                                  </p:childTnLst>
                                </p:cTn>
                              </p:par>
                              <p:par>
                                <p:cTn id="84" presetID="53" presetClass="entr" presetSubtype="16" fill="hold" grpId="0" nodeType="withEffect">
                                  <p:stCondLst>
                                    <p:cond delay="0"/>
                                  </p:stCondLst>
                                  <p:childTnLst>
                                    <p:set>
                                      <p:cBhvr>
                                        <p:cTn id="85" dur="1" fill="hold">
                                          <p:stCondLst>
                                            <p:cond delay="0"/>
                                          </p:stCondLst>
                                        </p:cTn>
                                        <p:tgtEl>
                                          <p:spTgt spid="21"/>
                                        </p:tgtEl>
                                        <p:attrNameLst>
                                          <p:attrName>style.visibility</p:attrName>
                                        </p:attrNameLst>
                                      </p:cBhvr>
                                      <p:to>
                                        <p:strVal val="visible"/>
                                      </p:to>
                                    </p:set>
                                    <p:anim calcmode="lin" valueType="num">
                                      <p:cBhvr>
                                        <p:cTn id="86" dur="500" fill="hold"/>
                                        <p:tgtEl>
                                          <p:spTgt spid="21"/>
                                        </p:tgtEl>
                                        <p:attrNameLst>
                                          <p:attrName>ppt_w</p:attrName>
                                        </p:attrNameLst>
                                      </p:cBhvr>
                                      <p:tavLst>
                                        <p:tav tm="0">
                                          <p:val>
                                            <p:fltVal val="0"/>
                                          </p:val>
                                        </p:tav>
                                        <p:tav tm="100000">
                                          <p:val>
                                            <p:strVal val="#ppt_w"/>
                                          </p:val>
                                        </p:tav>
                                      </p:tavLst>
                                    </p:anim>
                                    <p:anim calcmode="lin" valueType="num">
                                      <p:cBhvr>
                                        <p:cTn id="87" dur="500" fill="hold"/>
                                        <p:tgtEl>
                                          <p:spTgt spid="21"/>
                                        </p:tgtEl>
                                        <p:attrNameLst>
                                          <p:attrName>ppt_h</p:attrName>
                                        </p:attrNameLst>
                                      </p:cBhvr>
                                      <p:tavLst>
                                        <p:tav tm="0">
                                          <p:val>
                                            <p:fltVal val="0"/>
                                          </p:val>
                                        </p:tav>
                                        <p:tav tm="100000">
                                          <p:val>
                                            <p:strVal val="#ppt_h"/>
                                          </p:val>
                                        </p:tav>
                                      </p:tavLst>
                                    </p:anim>
                                    <p:animEffect transition="in" filter="fade">
                                      <p:cBhvr>
                                        <p:cTn id="88" dur="500"/>
                                        <p:tgtEl>
                                          <p:spTgt spid="21"/>
                                        </p:tgtEl>
                                      </p:cBhvr>
                                    </p:animEffect>
                                  </p:childTnLst>
                                </p:cTn>
                              </p:par>
                            </p:childTnLst>
                          </p:cTn>
                        </p:par>
                      </p:childTnLst>
                    </p:cTn>
                  </p:par>
                  <p:par>
                    <p:cTn id="89" fill="hold">
                      <p:stCondLst>
                        <p:cond delay="indefinite"/>
                      </p:stCondLst>
                      <p:childTnLst>
                        <p:par>
                          <p:cTn id="90" fill="hold">
                            <p:stCondLst>
                              <p:cond delay="0"/>
                            </p:stCondLst>
                            <p:childTnLst>
                              <p:par>
                                <p:cTn id="91" presetID="1" presetClass="entr" presetSubtype="0" fill="hold" nodeType="clickEffect">
                                  <p:stCondLst>
                                    <p:cond delay="0"/>
                                  </p:stCondLst>
                                  <p:childTnLst>
                                    <p:set>
                                      <p:cBhvr>
                                        <p:cTn id="9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93" fill="hold">
                      <p:stCondLst>
                        <p:cond delay="indefinite"/>
                      </p:stCondLst>
                      <p:childTnLst>
                        <p:par>
                          <p:cTn id="94" fill="hold">
                            <p:stCondLst>
                              <p:cond delay="0"/>
                            </p:stCondLst>
                            <p:childTnLst>
                              <p:par>
                                <p:cTn id="95" presetID="53" presetClass="entr" presetSubtype="16" fill="hold" grpId="0" nodeType="clickEffect">
                                  <p:stCondLst>
                                    <p:cond delay="0"/>
                                  </p:stCondLst>
                                  <p:childTnLst>
                                    <p:set>
                                      <p:cBhvr>
                                        <p:cTn id="96" dur="1" fill="hold">
                                          <p:stCondLst>
                                            <p:cond delay="0"/>
                                          </p:stCondLst>
                                        </p:cTn>
                                        <p:tgtEl>
                                          <p:spTgt spid="23"/>
                                        </p:tgtEl>
                                        <p:attrNameLst>
                                          <p:attrName>style.visibility</p:attrName>
                                        </p:attrNameLst>
                                      </p:cBhvr>
                                      <p:to>
                                        <p:strVal val="visible"/>
                                      </p:to>
                                    </p:set>
                                    <p:anim calcmode="lin" valueType="num">
                                      <p:cBhvr>
                                        <p:cTn id="97" dur="500" fill="hold"/>
                                        <p:tgtEl>
                                          <p:spTgt spid="23"/>
                                        </p:tgtEl>
                                        <p:attrNameLst>
                                          <p:attrName>ppt_w</p:attrName>
                                        </p:attrNameLst>
                                      </p:cBhvr>
                                      <p:tavLst>
                                        <p:tav tm="0">
                                          <p:val>
                                            <p:fltVal val="0"/>
                                          </p:val>
                                        </p:tav>
                                        <p:tav tm="100000">
                                          <p:val>
                                            <p:strVal val="#ppt_w"/>
                                          </p:val>
                                        </p:tav>
                                      </p:tavLst>
                                    </p:anim>
                                    <p:anim calcmode="lin" valueType="num">
                                      <p:cBhvr>
                                        <p:cTn id="98" dur="500" fill="hold"/>
                                        <p:tgtEl>
                                          <p:spTgt spid="23"/>
                                        </p:tgtEl>
                                        <p:attrNameLst>
                                          <p:attrName>ppt_h</p:attrName>
                                        </p:attrNameLst>
                                      </p:cBhvr>
                                      <p:tavLst>
                                        <p:tav tm="0">
                                          <p:val>
                                            <p:fltVal val="0"/>
                                          </p:val>
                                        </p:tav>
                                        <p:tav tm="100000">
                                          <p:val>
                                            <p:strVal val="#ppt_h"/>
                                          </p:val>
                                        </p:tav>
                                      </p:tavLst>
                                    </p:anim>
                                    <p:animEffect transition="in" filter="fade">
                                      <p:cBhvr>
                                        <p:cTn id="99" dur="500"/>
                                        <p:tgtEl>
                                          <p:spTgt spid="23"/>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4"/>
                                        </p:tgtEl>
                                        <p:attrNameLst>
                                          <p:attrName>style.visibility</p:attrName>
                                        </p:attrNameLst>
                                      </p:cBhvr>
                                      <p:to>
                                        <p:strVal val="visible"/>
                                      </p:to>
                                    </p:set>
                                    <p:anim calcmode="lin" valueType="num">
                                      <p:cBhvr>
                                        <p:cTn id="102" dur="500" fill="hold"/>
                                        <p:tgtEl>
                                          <p:spTgt spid="4"/>
                                        </p:tgtEl>
                                        <p:attrNameLst>
                                          <p:attrName>ppt_w</p:attrName>
                                        </p:attrNameLst>
                                      </p:cBhvr>
                                      <p:tavLst>
                                        <p:tav tm="0">
                                          <p:val>
                                            <p:fltVal val="0"/>
                                          </p:val>
                                        </p:tav>
                                        <p:tav tm="100000">
                                          <p:val>
                                            <p:strVal val="#ppt_w"/>
                                          </p:val>
                                        </p:tav>
                                      </p:tavLst>
                                    </p:anim>
                                    <p:anim calcmode="lin" valueType="num">
                                      <p:cBhvr>
                                        <p:cTn id="103" dur="500" fill="hold"/>
                                        <p:tgtEl>
                                          <p:spTgt spid="4"/>
                                        </p:tgtEl>
                                        <p:attrNameLst>
                                          <p:attrName>ppt_h</p:attrName>
                                        </p:attrNameLst>
                                      </p:cBhvr>
                                      <p:tavLst>
                                        <p:tav tm="0">
                                          <p:val>
                                            <p:fltVal val="0"/>
                                          </p:val>
                                        </p:tav>
                                        <p:tav tm="100000">
                                          <p:val>
                                            <p:strVal val="#ppt_h"/>
                                          </p:val>
                                        </p:tav>
                                      </p:tavLst>
                                    </p:anim>
                                    <p:animEffect transition="in" filter="fade">
                                      <p:cBhvr>
                                        <p:cTn id="104" dur="500"/>
                                        <p:tgtEl>
                                          <p:spTgt spid="4"/>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24"/>
                                        </p:tgtEl>
                                        <p:attrNameLst>
                                          <p:attrName>style.visibility</p:attrName>
                                        </p:attrNameLst>
                                      </p:cBhvr>
                                      <p:to>
                                        <p:strVal val="visible"/>
                                      </p:to>
                                    </p:set>
                                    <p:anim calcmode="lin" valueType="num">
                                      <p:cBhvr>
                                        <p:cTn id="107" dur="500" fill="hold"/>
                                        <p:tgtEl>
                                          <p:spTgt spid="24"/>
                                        </p:tgtEl>
                                        <p:attrNameLst>
                                          <p:attrName>ppt_w</p:attrName>
                                        </p:attrNameLst>
                                      </p:cBhvr>
                                      <p:tavLst>
                                        <p:tav tm="0">
                                          <p:val>
                                            <p:fltVal val="0"/>
                                          </p:val>
                                        </p:tav>
                                        <p:tav tm="100000">
                                          <p:val>
                                            <p:strVal val="#ppt_w"/>
                                          </p:val>
                                        </p:tav>
                                      </p:tavLst>
                                    </p:anim>
                                    <p:anim calcmode="lin" valueType="num">
                                      <p:cBhvr>
                                        <p:cTn id="108" dur="500" fill="hold"/>
                                        <p:tgtEl>
                                          <p:spTgt spid="24"/>
                                        </p:tgtEl>
                                        <p:attrNameLst>
                                          <p:attrName>ppt_h</p:attrName>
                                        </p:attrNameLst>
                                      </p:cBhvr>
                                      <p:tavLst>
                                        <p:tav tm="0">
                                          <p:val>
                                            <p:fltVal val="0"/>
                                          </p:val>
                                        </p:tav>
                                        <p:tav tm="100000">
                                          <p:val>
                                            <p:strVal val="#ppt_h"/>
                                          </p:val>
                                        </p:tav>
                                      </p:tavLst>
                                    </p:anim>
                                    <p:animEffect transition="in" filter="fade">
                                      <p:cBhvr>
                                        <p:cTn id="109" dur="500"/>
                                        <p:tgtEl>
                                          <p:spTgt spid="24"/>
                                        </p:tgtEl>
                                      </p:cBhvr>
                                    </p:animEffect>
                                  </p:childTnLst>
                                </p:cTn>
                              </p:par>
                            </p:childTnLst>
                          </p:cTn>
                        </p:par>
                      </p:childTnLst>
                    </p:cTn>
                  </p:par>
                  <p:par>
                    <p:cTn id="110" fill="hold">
                      <p:stCondLst>
                        <p:cond delay="indefinite"/>
                      </p:stCondLst>
                      <p:childTnLst>
                        <p:par>
                          <p:cTn id="111" fill="hold">
                            <p:stCondLst>
                              <p:cond delay="0"/>
                            </p:stCondLst>
                            <p:childTnLst>
                              <p:par>
                                <p:cTn id="112" presetID="53" presetClass="entr" presetSubtype="16" fill="hold" grpId="0" nodeType="clickEffect">
                                  <p:stCondLst>
                                    <p:cond delay="0"/>
                                  </p:stCondLst>
                                  <p:childTnLst>
                                    <p:set>
                                      <p:cBhvr>
                                        <p:cTn id="113" dur="1" fill="hold">
                                          <p:stCondLst>
                                            <p:cond delay="0"/>
                                          </p:stCondLst>
                                        </p:cTn>
                                        <p:tgtEl>
                                          <p:spTgt spid="34"/>
                                        </p:tgtEl>
                                        <p:attrNameLst>
                                          <p:attrName>style.visibility</p:attrName>
                                        </p:attrNameLst>
                                      </p:cBhvr>
                                      <p:to>
                                        <p:strVal val="visible"/>
                                      </p:to>
                                    </p:set>
                                    <p:anim calcmode="lin" valueType="num">
                                      <p:cBhvr>
                                        <p:cTn id="114" dur="500" fill="hold"/>
                                        <p:tgtEl>
                                          <p:spTgt spid="34"/>
                                        </p:tgtEl>
                                        <p:attrNameLst>
                                          <p:attrName>ppt_w</p:attrName>
                                        </p:attrNameLst>
                                      </p:cBhvr>
                                      <p:tavLst>
                                        <p:tav tm="0">
                                          <p:val>
                                            <p:fltVal val="0"/>
                                          </p:val>
                                        </p:tav>
                                        <p:tav tm="100000">
                                          <p:val>
                                            <p:strVal val="#ppt_w"/>
                                          </p:val>
                                        </p:tav>
                                      </p:tavLst>
                                    </p:anim>
                                    <p:anim calcmode="lin" valueType="num">
                                      <p:cBhvr>
                                        <p:cTn id="115" dur="500" fill="hold"/>
                                        <p:tgtEl>
                                          <p:spTgt spid="34"/>
                                        </p:tgtEl>
                                        <p:attrNameLst>
                                          <p:attrName>ppt_h</p:attrName>
                                        </p:attrNameLst>
                                      </p:cBhvr>
                                      <p:tavLst>
                                        <p:tav tm="0">
                                          <p:val>
                                            <p:fltVal val="0"/>
                                          </p:val>
                                        </p:tav>
                                        <p:tav tm="100000">
                                          <p:val>
                                            <p:strVal val="#ppt_h"/>
                                          </p:val>
                                        </p:tav>
                                      </p:tavLst>
                                    </p:anim>
                                    <p:animEffect transition="in" filter="fade">
                                      <p:cBhvr>
                                        <p:cTn id="116" dur="500"/>
                                        <p:tgtEl>
                                          <p:spTgt spid="34"/>
                                        </p:tgtEl>
                                      </p:cBhvr>
                                    </p:animEffect>
                                  </p:childTnLst>
                                </p:cTn>
                              </p:par>
                              <p:par>
                                <p:cTn id="117" presetID="53" presetClass="entr" presetSubtype="16" fill="hold" grpId="0" nodeType="withEffect">
                                  <p:stCondLst>
                                    <p:cond delay="0"/>
                                  </p:stCondLst>
                                  <p:childTnLst>
                                    <p:set>
                                      <p:cBhvr>
                                        <p:cTn id="118" dur="1" fill="hold">
                                          <p:stCondLst>
                                            <p:cond delay="0"/>
                                          </p:stCondLst>
                                        </p:cTn>
                                        <p:tgtEl>
                                          <p:spTgt spid="36"/>
                                        </p:tgtEl>
                                        <p:attrNameLst>
                                          <p:attrName>style.visibility</p:attrName>
                                        </p:attrNameLst>
                                      </p:cBhvr>
                                      <p:to>
                                        <p:strVal val="visible"/>
                                      </p:to>
                                    </p:set>
                                    <p:anim calcmode="lin" valueType="num">
                                      <p:cBhvr>
                                        <p:cTn id="119" dur="500" fill="hold"/>
                                        <p:tgtEl>
                                          <p:spTgt spid="36"/>
                                        </p:tgtEl>
                                        <p:attrNameLst>
                                          <p:attrName>ppt_w</p:attrName>
                                        </p:attrNameLst>
                                      </p:cBhvr>
                                      <p:tavLst>
                                        <p:tav tm="0">
                                          <p:val>
                                            <p:fltVal val="0"/>
                                          </p:val>
                                        </p:tav>
                                        <p:tav tm="100000">
                                          <p:val>
                                            <p:strVal val="#ppt_w"/>
                                          </p:val>
                                        </p:tav>
                                      </p:tavLst>
                                    </p:anim>
                                    <p:anim calcmode="lin" valueType="num">
                                      <p:cBhvr>
                                        <p:cTn id="120" dur="500" fill="hold"/>
                                        <p:tgtEl>
                                          <p:spTgt spid="36"/>
                                        </p:tgtEl>
                                        <p:attrNameLst>
                                          <p:attrName>ppt_h</p:attrName>
                                        </p:attrNameLst>
                                      </p:cBhvr>
                                      <p:tavLst>
                                        <p:tav tm="0">
                                          <p:val>
                                            <p:fltVal val="0"/>
                                          </p:val>
                                        </p:tav>
                                        <p:tav tm="100000">
                                          <p:val>
                                            <p:strVal val="#ppt_h"/>
                                          </p:val>
                                        </p:tav>
                                      </p:tavLst>
                                    </p:anim>
                                    <p:animEffect transition="in" filter="fade">
                                      <p:cBhvr>
                                        <p:cTn id="121" dur="500"/>
                                        <p:tgtEl>
                                          <p:spTgt spid="36"/>
                                        </p:tgtEl>
                                      </p:cBhvr>
                                    </p:animEffect>
                                  </p:childTnLst>
                                </p:cTn>
                              </p:par>
                              <p:par>
                                <p:cTn id="122" presetID="53" presetClass="entr" presetSubtype="16" fill="hold" grpId="0" nodeType="withEffect">
                                  <p:stCondLst>
                                    <p:cond delay="0"/>
                                  </p:stCondLst>
                                  <p:childTnLst>
                                    <p:set>
                                      <p:cBhvr>
                                        <p:cTn id="123" dur="1" fill="hold">
                                          <p:stCondLst>
                                            <p:cond delay="0"/>
                                          </p:stCondLst>
                                        </p:cTn>
                                        <p:tgtEl>
                                          <p:spTgt spid="35"/>
                                        </p:tgtEl>
                                        <p:attrNameLst>
                                          <p:attrName>style.visibility</p:attrName>
                                        </p:attrNameLst>
                                      </p:cBhvr>
                                      <p:to>
                                        <p:strVal val="visible"/>
                                      </p:to>
                                    </p:set>
                                    <p:anim calcmode="lin" valueType="num">
                                      <p:cBhvr>
                                        <p:cTn id="124" dur="500" fill="hold"/>
                                        <p:tgtEl>
                                          <p:spTgt spid="35"/>
                                        </p:tgtEl>
                                        <p:attrNameLst>
                                          <p:attrName>ppt_w</p:attrName>
                                        </p:attrNameLst>
                                      </p:cBhvr>
                                      <p:tavLst>
                                        <p:tav tm="0">
                                          <p:val>
                                            <p:fltVal val="0"/>
                                          </p:val>
                                        </p:tav>
                                        <p:tav tm="100000">
                                          <p:val>
                                            <p:strVal val="#ppt_w"/>
                                          </p:val>
                                        </p:tav>
                                      </p:tavLst>
                                    </p:anim>
                                    <p:anim calcmode="lin" valueType="num">
                                      <p:cBhvr>
                                        <p:cTn id="125" dur="500" fill="hold"/>
                                        <p:tgtEl>
                                          <p:spTgt spid="35"/>
                                        </p:tgtEl>
                                        <p:attrNameLst>
                                          <p:attrName>ppt_h</p:attrName>
                                        </p:attrNameLst>
                                      </p:cBhvr>
                                      <p:tavLst>
                                        <p:tav tm="0">
                                          <p:val>
                                            <p:fltVal val="0"/>
                                          </p:val>
                                        </p:tav>
                                        <p:tav tm="100000">
                                          <p:val>
                                            <p:strVal val="#ppt_h"/>
                                          </p:val>
                                        </p:tav>
                                      </p:tavLst>
                                    </p:anim>
                                    <p:animEffect transition="in" filter="fade">
                                      <p:cBhvr>
                                        <p:cTn id="126" dur="500"/>
                                        <p:tgtEl>
                                          <p:spTgt spid="35"/>
                                        </p:tgtEl>
                                      </p:cBhvr>
                                    </p:animEffect>
                                  </p:childTnLst>
                                </p:cTn>
                              </p:par>
                            </p:childTnLst>
                          </p:cTn>
                        </p:par>
                      </p:childTnLst>
                    </p:cTn>
                  </p:par>
                  <p:par>
                    <p:cTn id="127" fill="hold">
                      <p:stCondLst>
                        <p:cond delay="indefinite"/>
                      </p:stCondLst>
                      <p:childTnLst>
                        <p:par>
                          <p:cTn id="128" fill="hold">
                            <p:stCondLst>
                              <p:cond delay="0"/>
                            </p:stCondLst>
                            <p:childTnLst>
                              <p:par>
                                <p:cTn id="129" presetID="53" presetClass="entr" presetSubtype="16" fill="hold" grpId="0" nodeType="clickEffect">
                                  <p:stCondLst>
                                    <p:cond delay="0"/>
                                  </p:stCondLst>
                                  <p:childTnLst>
                                    <p:set>
                                      <p:cBhvr>
                                        <p:cTn id="130" dur="1" fill="hold">
                                          <p:stCondLst>
                                            <p:cond delay="0"/>
                                          </p:stCondLst>
                                        </p:cTn>
                                        <p:tgtEl>
                                          <p:spTgt spid="38"/>
                                        </p:tgtEl>
                                        <p:attrNameLst>
                                          <p:attrName>style.visibility</p:attrName>
                                        </p:attrNameLst>
                                      </p:cBhvr>
                                      <p:to>
                                        <p:strVal val="visible"/>
                                      </p:to>
                                    </p:set>
                                    <p:anim calcmode="lin" valueType="num">
                                      <p:cBhvr>
                                        <p:cTn id="131" dur="500" fill="hold"/>
                                        <p:tgtEl>
                                          <p:spTgt spid="38"/>
                                        </p:tgtEl>
                                        <p:attrNameLst>
                                          <p:attrName>ppt_w</p:attrName>
                                        </p:attrNameLst>
                                      </p:cBhvr>
                                      <p:tavLst>
                                        <p:tav tm="0">
                                          <p:val>
                                            <p:fltVal val="0"/>
                                          </p:val>
                                        </p:tav>
                                        <p:tav tm="100000">
                                          <p:val>
                                            <p:strVal val="#ppt_w"/>
                                          </p:val>
                                        </p:tav>
                                      </p:tavLst>
                                    </p:anim>
                                    <p:anim calcmode="lin" valueType="num">
                                      <p:cBhvr>
                                        <p:cTn id="132" dur="500" fill="hold"/>
                                        <p:tgtEl>
                                          <p:spTgt spid="38"/>
                                        </p:tgtEl>
                                        <p:attrNameLst>
                                          <p:attrName>ppt_h</p:attrName>
                                        </p:attrNameLst>
                                      </p:cBhvr>
                                      <p:tavLst>
                                        <p:tav tm="0">
                                          <p:val>
                                            <p:fltVal val="0"/>
                                          </p:val>
                                        </p:tav>
                                        <p:tav tm="100000">
                                          <p:val>
                                            <p:strVal val="#ppt_h"/>
                                          </p:val>
                                        </p:tav>
                                      </p:tavLst>
                                    </p:anim>
                                    <p:animEffect transition="in" filter="fade">
                                      <p:cBhvr>
                                        <p:cTn id="133" dur="500"/>
                                        <p:tgtEl>
                                          <p:spTgt spid="38"/>
                                        </p:tgtEl>
                                      </p:cBhvr>
                                    </p:animEffect>
                                  </p:childTnLst>
                                </p:cTn>
                              </p:par>
                              <p:par>
                                <p:cTn id="134" presetID="53" presetClass="entr" presetSubtype="16" fill="hold" grpId="0" nodeType="withEffect">
                                  <p:stCondLst>
                                    <p:cond delay="0"/>
                                  </p:stCondLst>
                                  <p:childTnLst>
                                    <p:set>
                                      <p:cBhvr>
                                        <p:cTn id="135" dur="1" fill="hold">
                                          <p:stCondLst>
                                            <p:cond delay="0"/>
                                          </p:stCondLst>
                                        </p:cTn>
                                        <p:tgtEl>
                                          <p:spTgt spid="37"/>
                                        </p:tgtEl>
                                        <p:attrNameLst>
                                          <p:attrName>style.visibility</p:attrName>
                                        </p:attrNameLst>
                                      </p:cBhvr>
                                      <p:to>
                                        <p:strVal val="visible"/>
                                      </p:to>
                                    </p:set>
                                    <p:anim calcmode="lin" valueType="num">
                                      <p:cBhvr>
                                        <p:cTn id="136" dur="500" fill="hold"/>
                                        <p:tgtEl>
                                          <p:spTgt spid="37"/>
                                        </p:tgtEl>
                                        <p:attrNameLst>
                                          <p:attrName>ppt_w</p:attrName>
                                        </p:attrNameLst>
                                      </p:cBhvr>
                                      <p:tavLst>
                                        <p:tav tm="0">
                                          <p:val>
                                            <p:fltVal val="0"/>
                                          </p:val>
                                        </p:tav>
                                        <p:tav tm="100000">
                                          <p:val>
                                            <p:strVal val="#ppt_w"/>
                                          </p:val>
                                        </p:tav>
                                      </p:tavLst>
                                    </p:anim>
                                    <p:anim calcmode="lin" valueType="num">
                                      <p:cBhvr>
                                        <p:cTn id="137" dur="500" fill="hold"/>
                                        <p:tgtEl>
                                          <p:spTgt spid="37"/>
                                        </p:tgtEl>
                                        <p:attrNameLst>
                                          <p:attrName>ppt_h</p:attrName>
                                        </p:attrNameLst>
                                      </p:cBhvr>
                                      <p:tavLst>
                                        <p:tav tm="0">
                                          <p:val>
                                            <p:fltVal val="0"/>
                                          </p:val>
                                        </p:tav>
                                        <p:tav tm="100000">
                                          <p:val>
                                            <p:strVal val="#ppt_h"/>
                                          </p:val>
                                        </p:tav>
                                      </p:tavLst>
                                    </p:anim>
                                    <p:animEffect transition="in" filter="fade">
                                      <p:cBhvr>
                                        <p:cTn id="138" dur="500"/>
                                        <p:tgtEl>
                                          <p:spTgt spid="37"/>
                                        </p:tgtEl>
                                      </p:cBhvr>
                                    </p:animEffect>
                                  </p:childTnLst>
                                </p:cTn>
                              </p:par>
                              <p:par>
                                <p:cTn id="139" presetID="53" presetClass="entr" presetSubtype="16" fill="hold" grpId="0" nodeType="withEffect">
                                  <p:stCondLst>
                                    <p:cond delay="0"/>
                                  </p:stCondLst>
                                  <p:childTnLst>
                                    <p:set>
                                      <p:cBhvr>
                                        <p:cTn id="140" dur="1" fill="hold">
                                          <p:stCondLst>
                                            <p:cond delay="0"/>
                                          </p:stCondLst>
                                        </p:cTn>
                                        <p:tgtEl>
                                          <p:spTgt spid="39"/>
                                        </p:tgtEl>
                                        <p:attrNameLst>
                                          <p:attrName>style.visibility</p:attrName>
                                        </p:attrNameLst>
                                      </p:cBhvr>
                                      <p:to>
                                        <p:strVal val="visible"/>
                                      </p:to>
                                    </p:set>
                                    <p:anim calcmode="lin" valueType="num">
                                      <p:cBhvr>
                                        <p:cTn id="141" dur="500" fill="hold"/>
                                        <p:tgtEl>
                                          <p:spTgt spid="39"/>
                                        </p:tgtEl>
                                        <p:attrNameLst>
                                          <p:attrName>ppt_w</p:attrName>
                                        </p:attrNameLst>
                                      </p:cBhvr>
                                      <p:tavLst>
                                        <p:tav tm="0">
                                          <p:val>
                                            <p:fltVal val="0"/>
                                          </p:val>
                                        </p:tav>
                                        <p:tav tm="100000">
                                          <p:val>
                                            <p:strVal val="#ppt_w"/>
                                          </p:val>
                                        </p:tav>
                                      </p:tavLst>
                                    </p:anim>
                                    <p:anim calcmode="lin" valueType="num">
                                      <p:cBhvr>
                                        <p:cTn id="142" dur="500" fill="hold"/>
                                        <p:tgtEl>
                                          <p:spTgt spid="39"/>
                                        </p:tgtEl>
                                        <p:attrNameLst>
                                          <p:attrName>ppt_h</p:attrName>
                                        </p:attrNameLst>
                                      </p:cBhvr>
                                      <p:tavLst>
                                        <p:tav tm="0">
                                          <p:val>
                                            <p:fltVal val="0"/>
                                          </p:val>
                                        </p:tav>
                                        <p:tav tm="100000">
                                          <p:val>
                                            <p:strVal val="#ppt_h"/>
                                          </p:val>
                                        </p:tav>
                                      </p:tavLst>
                                    </p:anim>
                                    <p:animEffect transition="in" filter="fade">
                                      <p:cBhvr>
                                        <p:cTn id="14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3" grpId="0" animBg="1"/>
      <p:bldP spid="24" grpId="0" animBg="1"/>
      <p:bldP spid="34" grpId="0" animBg="1"/>
      <p:bldP spid="35" grpId="0" animBg="1"/>
      <p:bldP spid="36" grpId="0" animBg="1"/>
      <p:bldP spid="37" grpId="0" animBg="1"/>
      <p:bldP spid="38" grpId="0" animBg="1"/>
      <p:bldP spid="39" grpId="0" animBg="1"/>
    </p:bld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1993</TotalTime>
  <Words>1325</Words>
  <Application>Microsoft Office PowerPoint</Application>
  <PresentationFormat>Grand écran</PresentationFormat>
  <Paragraphs>420</Paragraphs>
  <Slides>20</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20</vt:i4>
      </vt:variant>
    </vt:vector>
  </HeadingPairs>
  <TitlesOfParts>
    <vt:vector size="25" baseType="lpstr">
      <vt:lpstr>Arial</vt:lpstr>
      <vt:lpstr>Calibri</vt:lpstr>
      <vt:lpstr>Calibri Light</vt:lpstr>
      <vt:lpstr>Segoe UI Black</vt:lpstr>
      <vt:lpstr>Thème Office</vt:lpstr>
      <vt:lpstr>Chapitre 1 - Leçon 1</vt:lpstr>
      <vt:lpstr>Chapitre 1 - Leçon 1</vt:lpstr>
      <vt:lpstr>Chapitre 1 - Leçon 1</vt:lpstr>
      <vt:lpstr>Chapitre 1 - Leçon 1</vt:lpstr>
      <vt:lpstr>Chapitre 1 - Leçon 1</vt:lpstr>
      <vt:lpstr>Chapitre 1 - Leçon 1</vt:lpstr>
      <vt:lpstr>Chapitre 1 - Leçon 1</vt:lpstr>
      <vt:lpstr>Chapitre 1 - Leçon 1</vt:lpstr>
      <vt:lpstr>Chapitre 1 - Leçon 1</vt:lpstr>
      <vt:lpstr>Chapitre 1 - Leçon 1</vt:lpstr>
      <vt:lpstr>Chapitre 1 - Leçon 1</vt:lpstr>
      <vt:lpstr>Chapitre 1 - Leçon 1</vt:lpstr>
      <vt:lpstr>Chapitre 1 - Leçon 1</vt:lpstr>
      <vt:lpstr>Chapitre 1 - Leçon 1</vt:lpstr>
      <vt:lpstr>Chapitre 1 - Leçon 1</vt:lpstr>
      <vt:lpstr>Chapitre 1 - Leçon 1</vt:lpstr>
      <vt:lpstr>Chapitre 1 - Leçon 1</vt:lpstr>
      <vt:lpstr>Chapitre 1 - Leçon 1</vt:lpstr>
      <vt:lpstr>Chapitre 1 - Leçon 1</vt:lpstr>
      <vt:lpstr>Chapitre 1 - Leçon 1</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Cours 5 (la notion d’atout)</dc:title>
  <dc:creator>Comité</dc:creator>
  <cp:lastModifiedBy>alain raynaud</cp:lastModifiedBy>
  <cp:revision>122</cp:revision>
  <dcterms:created xsi:type="dcterms:W3CDTF">2018-10-04T06:59:00Z</dcterms:created>
  <dcterms:modified xsi:type="dcterms:W3CDTF">2021-03-23T08:26:00Z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1033-10.2.0.6020</vt:lpwstr>
  </property>
</Properties>
</file>